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31" r:id="rId5"/>
    <p:sldId id="302" r:id="rId6"/>
    <p:sldId id="303" r:id="rId7"/>
    <p:sldId id="301" r:id="rId8"/>
    <p:sldId id="316" r:id="rId9"/>
    <p:sldId id="315" r:id="rId10"/>
    <p:sldId id="307" r:id="rId11"/>
    <p:sldId id="314" r:id="rId12"/>
    <p:sldId id="309" r:id="rId13"/>
    <p:sldId id="320" r:id="rId14"/>
    <p:sldId id="321" r:id="rId15"/>
    <p:sldId id="283" r:id="rId16"/>
    <p:sldId id="313" r:id="rId17"/>
    <p:sldId id="328" r:id="rId18"/>
    <p:sldId id="329" r:id="rId19"/>
    <p:sldId id="318" r:id="rId20"/>
    <p:sldId id="31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534"/>
    <a:srgbClr val="569BBE"/>
    <a:srgbClr val="2635B5"/>
    <a:srgbClr val="A9423C"/>
    <a:srgbClr val="1D4C50"/>
    <a:srgbClr val="807971"/>
    <a:srgbClr val="1459CF"/>
    <a:srgbClr val="F2E7E5"/>
    <a:srgbClr val="F8F2EC"/>
    <a:srgbClr val="229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4C4CA-4178-A133-ABCF-CB04D4C15831}" v="73" dt="2023-08-23T21:39:15.221"/>
    <p1510:client id="{A18AF8E4-D2AD-5444-87B7-B3785CDA4DB5}" v="915" dt="2023-08-16T23:25:34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02"/>
    <p:restoredTop sz="95249" autoAdjust="0"/>
  </p:normalViewPr>
  <p:slideViewPr>
    <p:cSldViewPr snapToGrid="0">
      <p:cViewPr varScale="1">
        <p:scale>
          <a:sx n="85" d="100"/>
          <a:sy n="85" d="100"/>
        </p:scale>
        <p:origin x="184" y="6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4032" y="8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8/23/2023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Say Institution and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82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Say diffusivity instead of signal</a:t>
            </a:r>
          </a:p>
          <a:p>
            <a:r>
              <a:rPr lang="en-US" dirty="0">
                <a:cs typeface="Calibri"/>
              </a:rPr>
              <a:t>During presentation – use pointer or arrow on slide</a:t>
            </a:r>
          </a:p>
          <a:p>
            <a:r>
              <a:rPr lang="en-US" dirty="0">
                <a:cs typeface="Calibri"/>
              </a:rPr>
              <a:t>Change animations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82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everybody can reproduce the experiment (open source, open science)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12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09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cronodon.com</a:t>
            </a:r>
            <a:r>
              <a:rPr lang="en-US" dirty="0"/>
              <a:t>/</a:t>
            </a:r>
            <a:r>
              <a:rPr lang="en-US" dirty="0" err="1"/>
              <a:t>BioTech</a:t>
            </a:r>
            <a:r>
              <a:rPr lang="en-US" dirty="0"/>
              <a:t>/</a:t>
            </a:r>
            <a:r>
              <a:rPr lang="en-US" dirty="0" err="1"/>
              <a:t>Diffusion.html</a:t>
            </a:r>
            <a:r>
              <a:rPr lang="en-US" dirty="0"/>
              <a:t> (gif image)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38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89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56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how many babies in each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53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that it has been done with a code based on </a:t>
            </a:r>
            <a:r>
              <a:rPr lang="en-US" dirty="0" err="1"/>
              <a:t>Dipy</a:t>
            </a:r>
            <a:r>
              <a:rPr lang="en-US" dirty="0"/>
              <a:t> (Python library)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86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14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77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1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spc="151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1" cy="396660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1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786F69D-D4FA-4075-A7EC-8D31A184F6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590800" cy="1027906"/>
            <a:chOff x="0" y="0"/>
            <a:chExt cx="2590800" cy="10279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988B2D-0240-4256-8268-4B9FF1E7236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8EEAAE1-3D04-41C3-B2D2-B3BEF34C3B2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838200" y="2111377"/>
            <a:ext cx="10515600" cy="374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11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5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5509419"/>
            <a:ext cx="4082143" cy="585788"/>
          </a:xfrm>
        </p:spPr>
        <p:txBody>
          <a:bodyPr>
            <a:normAutofit/>
          </a:bodyPr>
          <a:lstStyle>
            <a:lvl1pPr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6074" y="150777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2131" y="2584097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557" y="3660422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22757" y="4736748"/>
            <a:ext cx="2141764" cy="514350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/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6" y="1613528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1" baseline="0"/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9" y="268256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1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1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80" y="4824430"/>
            <a:ext cx="5102680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1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9144" y="6356352"/>
            <a:ext cx="377598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5" y="6356352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3516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86264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259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9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1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1" y="3834608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/>
            </a:lvl1pPr>
            <a:lvl2pPr marL="457189" indent="0">
              <a:lnSpc>
                <a:spcPct val="100000"/>
              </a:lnSpc>
              <a:buNone/>
              <a:defRPr sz="1400" spc="51" baseline="0"/>
            </a:lvl2pPr>
            <a:lvl3pPr marL="914377" indent="0">
              <a:lnSpc>
                <a:spcPct val="100000"/>
              </a:lnSpc>
              <a:buNone/>
              <a:defRPr sz="1400" spc="51" baseline="0"/>
            </a:lvl3pPr>
            <a:lvl4pPr marL="1371566" indent="0">
              <a:lnSpc>
                <a:spcPct val="100000"/>
              </a:lnSpc>
              <a:buNone/>
              <a:defRPr sz="1400" spc="51" baseline="0"/>
            </a:lvl4pPr>
            <a:lvl5pPr marL="1828754" indent="0">
              <a:lnSpc>
                <a:spcPct val="100000"/>
              </a:lnSpc>
              <a:buNone/>
              <a:defRPr sz="1400" spc="51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8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/>
            </a:lvl1pPr>
            <a:lvl2pPr marL="457189" indent="0">
              <a:lnSpc>
                <a:spcPct val="100000"/>
              </a:lnSpc>
              <a:buNone/>
              <a:defRPr sz="1400" spc="51" baseline="0"/>
            </a:lvl2pPr>
            <a:lvl3pPr marL="914377" indent="0">
              <a:lnSpc>
                <a:spcPct val="100000"/>
              </a:lnSpc>
              <a:buNone/>
              <a:defRPr sz="1400" spc="51" baseline="0"/>
            </a:lvl3pPr>
            <a:lvl4pPr marL="1371566" indent="0">
              <a:lnSpc>
                <a:spcPct val="100000"/>
              </a:lnSpc>
              <a:buNone/>
              <a:defRPr sz="1400" spc="51" baseline="0"/>
            </a:lvl4pPr>
            <a:lvl5pPr marL="1828754" indent="0">
              <a:lnSpc>
                <a:spcPct val="100000"/>
              </a:lnSpc>
              <a:buNone/>
              <a:defRPr sz="1400" spc="51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4" y="0"/>
            <a:ext cx="4368031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9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5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5" y="3834608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/>
            </a:lvl1pPr>
            <a:lvl2pPr marL="457189" indent="0">
              <a:lnSpc>
                <a:spcPct val="100000"/>
              </a:lnSpc>
              <a:buNone/>
              <a:defRPr sz="1400" spc="51" baseline="0"/>
            </a:lvl2pPr>
            <a:lvl3pPr marL="914377" indent="0">
              <a:lnSpc>
                <a:spcPct val="100000"/>
              </a:lnSpc>
              <a:buNone/>
              <a:defRPr sz="1400" spc="51" baseline="0"/>
            </a:lvl3pPr>
            <a:lvl4pPr marL="1371566" indent="0">
              <a:lnSpc>
                <a:spcPct val="100000"/>
              </a:lnSpc>
              <a:buNone/>
              <a:defRPr sz="1400" spc="51" baseline="0"/>
            </a:lvl4pPr>
            <a:lvl5pPr marL="1828754" indent="0">
              <a:lnSpc>
                <a:spcPct val="100000"/>
              </a:lnSpc>
              <a:buNone/>
              <a:defRPr sz="1400" spc="51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6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6" y="3834608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/>
            </a:lvl1pPr>
            <a:lvl2pPr marL="457189" indent="0">
              <a:lnSpc>
                <a:spcPct val="100000"/>
              </a:lnSpc>
              <a:buNone/>
              <a:defRPr sz="1400" spc="51" baseline="0"/>
            </a:lvl2pPr>
            <a:lvl3pPr marL="914377" indent="0">
              <a:lnSpc>
                <a:spcPct val="100000"/>
              </a:lnSpc>
              <a:buNone/>
              <a:defRPr sz="1400" spc="51" baseline="0"/>
            </a:lvl3pPr>
            <a:lvl4pPr marL="1371566" indent="0">
              <a:lnSpc>
                <a:spcPct val="100000"/>
              </a:lnSpc>
              <a:buNone/>
              <a:defRPr sz="1400" spc="51" baseline="0"/>
            </a:lvl4pPr>
            <a:lvl5pPr marL="1828754" indent="0">
              <a:lnSpc>
                <a:spcPct val="100000"/>
              </a:lnSpc>
              <a:buNone/>
              <a:defRPr sz="1400" spc="51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8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/>
            </a:lvl1pPr>
            <a:lvl2pPr marL="457189" indent="0">
              <a:lnSpc>
                <a:spcPct val="100000"/>
              </a:lnSpc>
              <a:buNone/>
              <a:defRPr sz="1400" spc="51" baseline="0"/>
            </a:lvl2pPr>
            <a:lvl3pPr marL="914377" indent="0">
              <a:lnSpc>
                <a:spcPct val="100000"/>
              </a:lnSpc>
              <a:buNone/>
              <a:defRPr sz="1400" spc="51" baseline="0"/>
            </a:lvl3pPr>
            <a:lvl4pPr marL="1371566" indent="0">
              <a:lnSpc>
                <a:spcPct val="100000"/>
              </a:lnSpc>
              <a:buNone/>
              <a:defRPr sz="1400" spc="51" baseline="0"/>
            </a:lvl4pPr>
            <a:lvl5pPr marL="1828754" indent="0">
              <a:lnSpc>
                <a:spcPct val="100000"/>
              </a:lnSpc>
              <a:buNone/>
              <a:defRPr sz="1400" spc="51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68EF4-1233-48C7-8DB5-75844BFCD5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2238376" cy="3105150"/>
            <a:chOff x="0" y="0"/>
            <a:chExt cx="2238376" cy="310515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3D7850-C2A6-43CE-BBE4-8E81A0A593B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AD3E03-2E3B-440C-9105-6F9D33006D66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88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1" cy="1204912"/>
          </a:xfrm>
        </p:spPr>
        <p:txBody>
          <a:bodyPr anchor="b">
            <a:normAutofit/>
          </a:bodyPr>
          <a:lstStyle>
            <a:lvl1pPr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1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um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1" cy="1204912"/>
          </a:xfrm>
        </p:spPr>
        <p:txBody>
          <a:bodyPr anchor="b">
            <a:normAutofit/>
          </a:bodyPr>
          <a:lstStyle>
            <a:lvl1pPr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60774"/>
            <a:ext cx="5111751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1" baseline="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4AA03A-263D-4B5F-B05B-7D6923A9A4D3}"/>
              </a:ext>
            </a:extLst>
          </p:cNvPr>
          <p:cNvGrpSpPr/>
          <p:nvPr userDrawn="1"/>
        </p:nvGrpSpPr>
        <p:grpSpPr>
          <a:xfrm>
            <a:off x="0" y="0"/>
            <a:ext cx="4762501" cy="5186363"/>
            <a:chOff x="0" y="0"/>
            <a:chExt cx="4762501" cy="518636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68C87F-B9C3-4DFF-8454-F3F52CE4346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6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00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8"/>
            <a:ext cx="4179571" cy="1524735"/>
          </a:xfrm>
        </p:spPr>
        <p:txBody>
          <a:bodyPr anchor="b">
            <a:noAutofit/>
          </a:bodyPr>
          <a:lstStyle>
            <a:lvl1pPr algn="l">
              <a:defRPr sz="3600" spc="15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5"/>
            <a:ext cx="4179571" cy="1371997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1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9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1" y="6356352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2" y="6356352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9" y="6356352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6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500" y="1020447"/>
            <a:ext cx="2895600" cy="1325563"/>
          </a:xfrm>
        </p:spPr>
        <p:txBody>
          <a:bodyPr anchor="b">
            <a:normAutofit/>
          </a:bodyPr>
          <a:lstStyle>
            <a:lvl1pPr>
              <a:defRPr sz="2800" spc="15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924177"/>
            <a:ext cx="2895600" cy="2519363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2pPr>
            <a:lvl3pPr marL="914377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566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754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2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5" y="6356351"/>
            <a:ext cx="2482843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2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r>
              <a:rPr lang="en-US" dirty="0"/>
              <a:t>/19</a:t>
            </a:r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142" y="136523"/>
            <a:ext cx="7383991" cy="760939"/>
          </a:xfrm>
        </p:spPr>
        <p:txBody>
          <a:bodyPr anchor="b">
            <a:normAutofit/>
          </a:bodyPr>
          <a:lstStyle>
            <a:lvl1pPr>
              <a:defRPr lang="en-US" sz="3200" kern="1200" cap="none" spc="151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1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 spc="51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1219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8725" y="6356351"/>
            <a:ext cx="2743200" cy="365125"/>
          </a:xfr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A1CF8B-3479-49A3-A30E-2F2ECE962075}"/>
              </a:ext>
            </a:extLst>
          </p:cNvPr>
          <p:cNvGrpSpPr/>
          <p:nvPr userDrawn="1"/>
        </p:nvGrpSpPr>
        <p:grpSpPr>
          <a:xfrm rot="6606714" flipH="1">
            <a:off x="6909995" y="-3128136"/>
            <a:ext cx="3877461" cy="7650643"/>
            <a:chOff x="6953250" y="-25401"/>
            <a:chExt cx="5238750" cy="690245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9FBD260-5143-4B12-B9F8-33E48D54890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87F08D6-2CA7-4A5A-BE34-07113DCA535D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A0706C8-E3C0-C14B-75DF-2E20641DA3F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6142" y="897462"/>
            <a:ext cx="7104592" cy="1897496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>
              <a:lnSpc>
                <a:spcPct val="2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49" y="2148842"/>
            <a:ext cx="4179571" cy="1715531"/>
          </a:xfrm>
        </p:spPr>
        <p:txBody>
          <a:bodyPr anchor="b">
            <a:noAutofit/>
          </a:bodyPr>
          <a:lstStyle>
            <a:lvl1pPr algn="l">
              <a:defRPr sz="3600" spc="15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1349" y="3962003"/>
            <a:ext cx="4179571" cy="36512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1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111608"/>
            <a:ext cx="10515600" cy="37449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77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838200" y="2111382"/>
            <a:ext cx="10515600" cy="37449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725" y="2809877"/>
            <a:ext cx="6696075" cy="1909763"/>
          </a:xfrm>
        </p:spPr>
        <p:txBody>
          <a:bodyPr anchor="b">
            <a:normAutofit/>
          </a:bodyPr>
          <a:lstStyle>
            <a:lvl1pPr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04828DA-5EC5-4A00-9A7B-CD9668EF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7725" y="5028805"/>
            <a:ext cx="6696075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03E9A-96BC-4283-A6E1-5948AEB1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6773" y="6356352"/>
            <a:ext cx="169545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A19C49-052B-4D3E-B227-1D787463C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43701" y="6356352"/>
            <a:ext cx="25431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E724A-95F0-41B6-A77E-EDD06727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58349" y="6356352"/>
            <a:ext cx="1695451" cy="365125"/>
          </a:xfrm>
        </p:spPr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06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9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2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8568" y="5084526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2" y="546411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1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5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78300" y="5084526"/>
            <a:ext cx="2330816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4" y="5478798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1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9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068964" y="5084526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8" y="5478798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1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9" y="2886076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488845" y="5084526"/>
            <a:ext cx="231770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1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C911F2-9041-416A-B83C-F23B354E0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34250" y="0"/>
            <a:ext cx="4857751" cy="1724025"/>
            <a:chOff x="7334250" y="0"/>
            <a:chExt cx="4857750" cy="172402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4B72DA-52CB-4D39-A342-8857B4D959B2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D9BCDA-DFB7-41A4-A7C7-CEE86CEDCBE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1227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7AAB93-862D-455E-9E73-3D0DAEFD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73953"/>
            <a:ext cx="12192000" cy="5621336"/>
            <a:chOff x="0" y="473953"/>
            <a:chExt cx="12192000" cy="5621336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0DFD584-E5CF-41EF-B51E-679CE22DD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0" y="473953"/>
              <a:ext cx="2057400" cy="1647825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5C02DDF-25A6-42C7-9525-F279CE2095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49000" y="5180889"/>
              <a:ext cx="11430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9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1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8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500168" y="3809749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1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3" y="365438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49263" y="3809749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1938DB4D-239F-4E8E-8802-0470B01311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65558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357" y="3654380"/>
            <a:ext cx="2105135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096001" y="3809749"/>
            <a:ext cx="229985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5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7" y="365438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4481" y="3809749"/>
            <a:ext cx="184412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500168" y="5668585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1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3" y="551321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849263" y="5668585"/>
            <a:ext cx="18288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029C5CA-EDDA-4BF9-9051-8B09E98EE1E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65558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7" y="551321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339925" y="5668585"/>
            <a:ext cx="181347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5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900"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7" y="551321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1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744481" y="5668585"/>
            <a:ext cx="1844127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1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12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66" r:id="rId5"/>
    <p:sldLayoutId id="2147483667" r:id="rId6"/>
    <p:sldLayoutId id="2147483654" r:id="rId7"/>
    <p:sldLayoutId id="2147483663" r:id="rId8"/>
    <p:sldLayoutId id="2147483662" r:id="rId9"/>
    <p:sldLayoutId id="2147483668" r:id="rId10"/>
    <p:sldLayoutId id="2147483652" r:id="rId11"/>
    <p:sldLayoutId id="2147483653" r:id="rId12"/>
    <p:sldLayoutId id="2147483660" r:id="rId13"/>
    <p:sldLayoutId id="2147483664" r:id="rId14"/>
    <p:sldLayoutId id="2147483669" r:id="rId15"/>
    <p:sldLayoutId id="2147483665" r:id="rId16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5.png"/><Relationship Id="rId3" Type="http://schemas.openxmlformats.org/officeDocument/2006/relationships/audio" Target="../media/media11.m4a"/><Relationship Id="rId7" Type="http://schemas.openxmlformats.org/officeDocument/2006/relationships/image" Target="../media/image39.png"/><Relationship Id="rId12" Type="http://schemas.openxmlformats.org/officeDocument/2006/relationships/image" Target="../media/image54.png"/><Relationship Id="rId2" Type="http://schemas.microsoft.com/office/2007/relationships/media" Target="../media/media11.m4a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11" Type="http://schemas.openxmlformats.org/officeDocument/2006/relationships/image" Target="../media/image5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1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5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3.m4a"/><Relationship Id="rId7" Type="http://schemas.openxmlformats.org/officeDocument/2006/relationships/image" Target="../media/image58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5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gif"/><Relationship Id="rId12" Type="http://schemas.openxmlformats.org/officeDocument/2006/relationships/image" Target="../media/image1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1.jpe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7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7.png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0.gi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audio" Target="../media/media4.m4a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4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svg"/><Relationship Id="rId11" Type="http://schemas.openxmlformats.org/officeDocument/2006/relationships/image" Target="../media/image17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hyperlink" Target="http://www.developingconnectome.org/data-release/second-data-releas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8.m4a"/><Relationship Id="rId7" Type="http://schemas.openxmlformats.org/officeDocument/2006/relationships/image" Target="../media/image39.png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236A1B4-B8D1-4A72-8E20-0703F54BF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75" y="3557944"/>
            <a:ext cx="8627299" cy="3966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Kylie Xu, Sara Hernandez, 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Erjun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Zhang, Benjamin De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Leener</a:t>
            </a: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, Gregory </a:t>
            </a:r>
            <a:r>
              <a:rPr lang="en-US" sz="2400" dirty="0" err="1">
                <a:solidFill>
                  <a:schemeClr val="bg1"/>
                </a:solidFill>
                <a:latin typeface="Arial"/>
                <a:cs typeface="Arial"/>
              </a:rPr>
              <a:t>Lodygensky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2E08B3F-D2FC-C067-A8A0-73A99D601449}"/>
              </a:ext>
            </a:extLst>
          </p:cNvPr>
          <p:cNvSpPr txBox="1">
            <a:spLocks/>
          </p:cNvSpPr>
          <p:nvPr/>
        </p:nvSpPr>
        <p:spPr>
          <a:xfrm>
            <a:off x="3143954" y="4589657"/>
            <a:ext cx="6119222" cy="11299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Dawson College</a:t>
            </a:r>
          </a:p>
          <a:p>
            <a:pPr algn="ctr"/>
            <a:r>
              <a:rPr lang="en-US" sz="2000" err="1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Neuropoly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 Lab, Polytechnique Montreal</a:t>
            </a:r>
          </a:p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CHU Sainte-Justine Research Center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B131DB8-38E4-0EE0-FE8C-2F792A8DEF8A}"/>
              </a:ext>
            </a:extLst>
          </p:cNvPr>
          <p:cNvSpPr txBox="1">
            <a:spLocks/>
          </p:cNvSpPr>
          <p:nvPr/>
        </p:nvSpPr>
        <p:spPr>
          <a:xfrm>
            <a:off x="2922613" y="6022881"/>
            <a:ext cx="6573937" cy="8358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August 15</a:t>
            </a:r>
            <a:r>
              <a:rPr lang="en-US" b="1" baseline="30000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th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, 2023</a:t>
            </a:r>
          </a:p>
          <a:p>
            <a:pPr algn="ctr"/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Arial"/>
                <a:cs typeface="Arial"/>
              </a:rPr>
              <a:t>CHU Saint-Justine Summer Internship Conference (2023)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0C6F04-49FD-9775-ECF6-345ED0719C50}"/>
              </a:ext>
            </a:extLst>
          </p:cNvPr>
          <p:cNvSpPr/>
          <p:nvPr/>
        </p:nvSpPr>
        <p:spPr>
          <a:xfrm>
            <a:off x="3341" y="1169737"/>
            <a:ext cx="12185311" cy="191836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/>
                <a:ea typeface="Tahoma"/>
                <a:cs typeface="Tahoma"/>
              </a:rPr>
              <a:t>Evaluation of Neonatal Brain Tissue Development Using Diffusion MRI</a:t>
            </a:r>
            <a:endParaRPr lang="en-US" sz="40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F552C1-C23B-5472-EFA4-93816D6E39EC}"/>
              </a:ext>
            </a:extLst>
          </p:cNvPr>
          <p:cNvSpPr/>
          <p:nvPr/>
        </p:nvSpPr>
        <p:spPr>
          <a:xfrm>
            <a:off x="3342" y="2822408"/>
            <a:ext cx="12185314" cy="59489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(An Introduction To Python-based Medical Image Analysis)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5712AB-DF57-526D-9CC1-1C53CC7264C3}"/>
              </a:ext>
            </a:extLst>
          </p:cNvPr>
          <p:cNvGrpSpPr/>
          <p:nvPr/>
        </p:nvGrpSpPr>
        <p:grpSpPr>
          <a:xfrm>
            <a:off x="9120636" y="-57511"/>
            <a:ext cx="3119885" cy="1171754"/>
            <a:chOff x="9077504" y="-1"/>
            <a:chExt cx="3119885" cy="117175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BF13C9C-2440-AAD0-793B-B0E4C8718EBE}"/>
                </a:ext>
              </a:extLst>
            </p:cNvPr>
            <p:cNvSpPr/>
            <p:nvPr/>
          </p:nvSpPr>
          <p:spPr>
            <a:xfrm>
              <a:off x="9077504" y="-1"/>
              <a:ext cx="3119885" cy="927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1459CF"/>
                  </a:solidFill>
                  <a:latin typeface="Iskoola Pota"/>
                  <a:cs typeface="Iskoola Pota"/>
                </a:rPr>
                <a:t>Dawson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FAABD1-9102-7759-29BE-6609EC88BF22}"/>
                </a:ext>
              </a:extLst>
            </p:cNvPr>
            <p:cNvSpPr/>
            <p:nvPr/>
          </p:nvSpPr>
          <p:spPr>
            <a:xfrm>
              <a:off x="9465691" y="682923"/>
              <a:ext cx="2343509" cy="4888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r>
                <a:rPr lang="en-US" sz="1600" b="1" dirty="0">
                  <a:solidFill>
                    <a:srgbClr val="1459CF"/>
                  </a:solidFill>
                  <a:latin typeface="Kartika"/>
                  <a:cs typeface="Iskoola Pota"/>
                </a:rPr>
                <a:t>C O L </a:t>
              </a:r>
              <a:r>
                <a:rPr lang="en-US" sz="1600" b="1" err="1">
                  <a:solidFill>
                    <a:srgbClr val="1459CF"/>
                  </a:solidFill>
                  <a:latin typeface="Kartika"/>
                  <a:cs typeface="Iskoola Pota"/>
                </a:rPr>
                <a:t>L</a:t>
              </a:r>
              <a:r>
                <a:rPr lang="en-US" sz="1600" b="1" dirty="0">
                  <a:solidFill>
                    <a:srgbClr val="1459CF"/>
                  </a:solidFill>
                  <a:latin typeface="Kartika"/>
                  <a:cs typeface="Iskoola Pota"/>
                </a:rPr>
                <a:t> E G E</a:t>
              </a:r>
              <a:endParaRPr lang="en-US" sz="1600">
                <a:latin typeface="Kartika"/>
                <a:cs typeface="Kartika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60C61A-2330-90B2-37D5-CEDF7126814A}"/>
                </a:ext>
              </a:extLst>
            </p:cNvPr>
            <p:cNvCxnSpPr/>
            <p:nvPr/>
          </p:nvCxnSpPr>
          <p:spPr>
            <a:xfrm>
              <a:off x="9569212" y="914041"/>
              <a:ext cx="526209" cy="1436"/>
            </a:xfrm>
            <a:prstGeom prst="straightConnector1">
              <a:avLst/>
            </a:prstGeom>
            <a:ln w="28575">
              <a:solidFill>
                <a:srgbClr val="1459CF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Audio 29">
            <a:extLst>
              <a:ext uri="{FF2B5EF4-FFF2-40B4-BE49-F238E27FC236}">
                <a16:creationId xmlns:a16="http://schemas.microsoft.com/office/drawing/2014/main" id="{FE9B3AB8-B09D-2B58-007A-66E8777F0B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69"/>
    </mc:Choice>
    <mc:Fallback xmlns="">
      <p:transition spd="slow" advTm="1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DB38-95C1-B0ED-033E-B97EBB8B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75531-AFBA-457F-01C2-D0AA60AD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4E1D0-2A9B-6490-AE8B-EF0A1EEC82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DTI reconstruction</a:t>
            </a:r>
          </a:p>
        </p:txBody>
      </p:sp>
      <p:pic>
        <p:nvPicPr>
          <p:cNvPr id="6" name="Picture 5" descr="A close-up of a brain&#10;&#10;Description automatically generated">
            <a:extLst>
              <a:ext uri="{FF2B5EF4-FFF2-40B4-BE49-F238E27FC236}">
                <a16:creationId xmlns:a16="http://schemas.microsoft.com/office/drawing/2014/main" id="{5814EC89-540E-26D2-17D8-AF55D1B78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453" y="1762644"/>
            <a:ext cx="2070552" cy="1572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close-up of a mri scan&#10;&#10;Description automatically generated">
            <a:extLst>
              <a:ext uri="{FF2B5EF4-FFF2-40B4-BE49-F238E27FC236}">
                <a16:creationId xmlns:a16="http://schemas.microsoft.com/office/drawing/2014/main" id="{B7CB7DA0-B0F5-E989-F8D7-882244FB40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649" t="26786" r="21350" b="21532"/>
          <a:stretch/>
        </p:blipFill>
        <p:spPr>
          <a:xfrm>
            <a:off x="3853091" y="1845314"/>
            <a:ext cx="2309128" cy="162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close-up of a mri scan&#10;&#10;Description automatically generated">
            <a:extLst>
              <a:ext uri="{FF2B5EF4-FFF2-40B4-BE49-F238E27FC236}">
                <a16:creationId xmlns:a16="http://schemas.microsoft.com/office/drawing/2014/main" id="{DBE9CAFB-9B1C-B4AF-95A1-0B9C358F8AE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578" t="27289" r="22488" b="21471"/>
          <a:stretch/>
        </p:blipFill>
        <p:spPr>
          <a:xfrm>
            <a:off x="6162219" y="1863794"/>
            <a:ext cx="2309129" cy="1615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FAA8A-B9B1-C092-AABF-1F4AB361AD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642" b="3642"/>
          <a:stretch/>
        </p:blipFill>
        <p:spPr>
          <a:xfrm flipH="1">
            <a:off x="8568195" y="1851291"/>
            <a:ext cx="2315606" cy="1615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8D76A-1885-A736-696C-74B8F820C88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453" y="3957733"/>
            <a:ext cx="2070552" cy="2145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465F0-8A55-2E53-1B27-7EA513663F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738"/>
          <a:stretch/>
        </p:blipFill>
        <p:spPr>
          <a:xfrm>
            <a:off x="3853092" y="3856314"/>
            <a:ext cx="2070552" cy="2338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F0CF13-90DD-3AE8-A363-DA9C51BD0E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07"/>
          <a:stretch/>
        </p:blipFill>
        <p:spPr>
          <a:xfrm>
            <a:off x="6310350" y="3821708"/>
            <a:ext cx="2012866" cy="2407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B9B925-33B3-EFB2-D296-DB1C0271714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076" r="2076"/>
          <a:stretch/>
        </p:blipFill>
        <p:spPr>
          <a:xfrm>
            <a:off x="8848725" y="3873143"/>
            <a:ext cx="1905076" cy="2321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81DCD-A61A-31C9-1AD5-3DC8F696D0EF}"/>
              </a:ext>
            </a:extLst>
          </p:cNvPr>
          <p:cNvSpPr txBox="1"/>
          <p:nvPr/>
        </p:nvSpPr>
        <p:spPr>
          <a:xfrm>
            <a:off x="1680247" y="3455365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Mouse brain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CECCF6-7602-6D61-7738-5D37A4160E4F}"/>
              </a:ext>
            </a:extLst>
          </p:cNvPr>
          <p:cNvSpPr txBox="1"/>
          <p:nvPr/>
        </p:nvSpPr>
        <p:spPr>
          <a:xfrm>
            <a:off x="1620487" y="6100815"/>
            <a:ext cx="15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Monkey brain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52168-CA5E-0468-D244-05560FE0C457}"/>
              </a:ext>
            </a:extLst>
          </p:cNvPr>
          <p:cNvSpPr txBox="1"/>
          <p:nvPr/>
        </p:nvSpPr>
        <p:spPr>
          <a:xfrm>
            <a:off x="28600" y="6546108"/>
            <a:ext cx="9127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* Mouse data was scanned at the Montreal Heart Institute, monkey data was from open fMRI (online)</a:t>
            </a:r>
          </a:p>
        </p:txBody>
      </p:sp>
      <p:pic>
        <p:nvPicPr>
          <p:cNvPr id="47" name="Audio 46">
            <a:extLst>
              <a:ext uri="{FF2B5EF4-FFF2-40B4-BE49-F238E27FC236}">
                <a16:creationId xmlns:a16="http://schemas.microsoft.com/office/drawing/2014/main" id="{4F47505F-19E5-CA56-AE7F-D0DC65039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0"/>
    </mc:Choice>
    <mc:Fallback xmlns="">
      <p:transition spd="slow" advTm="1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DB38-95C1-B0ED-033E-B97EBB8B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75531-AFBA-457F-01C2-D0AA60AD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84E1D0-2A9B-6490-AE8B-EF0A1EEC82D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DTI reconstruction</a:t>
            </a:r>
          </a:p>
        </p:txBody>
      </p:sp>
      <p:pic>
        <p:nvPicPr>
          <p:cNvPr id="16" name="Picture Placeholder 14" descr="A close-up of a brain&#10;&#10;Description automatically generated">
            <a:extLst>
              <a:ext uri="{FF2B5EF4-FFF2-40B4-BE49-F238E27FC236}">
                <a16:creationId xmlns:a16="http://schemas.microsoft.com/office/drawing/2014/main" id="{A62E422F-C50A-2669-E41A-67064E35E8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924" y="1934626"/>
            <a:ext cx="1858828" cy="2088948"/>
          </a:xfrm>
          <a:prstGeom prst="rect">
            <a:avLst/>
          </a:prstGeom>
        </p:spPr>
      </p:pic>
      <p:pic>
        <p:nvPicPr>
          <p:cNvPr id="17" name="Picture Placeholder 14">
            <a:extLst>
              <a:ext uri="{FF2B5EF4-FFF2-40B4-BE49-F238E27FC236}">
                <a16:creationId xmlns:a16="http://schemas.microsoft.com/office/drawing/2014/main" id="{C7197725-4ABA-F5E0-3E4E-0B9ECACA5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2341" y="1934626"/>
            <a:ext cx="1837702" cy="206520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8" name="Picture Placeholder 14">
            <a:extLst>
              <a:ext uri="{FF2B5EF4-FFF2-40B4-BE49-F238E27FC236}">
                <a16:creationId xmlns:a16="http://schemas.microsoft.com/office/drawing/2014/main" id="{6E0FE1AC-22C4-66D6-5144-CD3897694D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8079" y="1934626"/>
            <a:ext cx="1858828" cy="208894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Picture Placeholder 14">
            <a:extLst>
              <a:ext uri="{FF2B5EF4-FFF2-40B4-BE49-F238E27FC236}">
                <a16:creationId xmlns:a16="http://schemas.microsoft.com/office/drawing/2014/main" id="{ACF34B04-76E1-E806-5F1A-82880C691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"/>
          <a:stretch/>
        </p:blipFill>
        <p:spPr>
          <a:xfrm>
            <a:off x="9062976" y="1947618"/>
            <a:ext cx="1751361" cy="20533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05B60C7-AA0B-BE5D-74C8-82A6457BB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1515" y="1581696"/>
            <a:ext cx="1285830" cy="313489"/>
          </a:xfrm>
        </p:spPr>
        <p:txBody>
          <a:bodyPr anchor="ctr">
            <a:normAutofit fontScale="85000" lnSpcReduction="20000"/>
          </a:bodyPr>
          <a:lstStyle/>
          <a:p>
            <a:pPr algn="ctr"/>
            <a:r>
              <a:rPr lang="en-US" sz="2000" dirty="0"/>
              <a:t>AD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495855A-024A-F5D3-C823-5A4250BDFC09}"/>
              </a:ext>
            </a:extLst>
          </p:cNvPr>
          <p:cNvSpPr txBox="1">
            <a:spLocks/>
          </p:cNvSpPr>
          <p:nvPr/>
        </p:nvSpPr>
        <p:spPr>
          <a:xfrm>
            <a:off x="4440292" y="1575679"/>
            <a:ext cx="1749751" cy="313489"/>
          </a:xfrm>
          <a:prstGeom prst="rect">
            <a:avLst/>
          </a:prstGeo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RD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38966AAD-25B9-1300-0121-10333A5AE0E0}"/>
              </a:ext>
            </a:extLst>
          </p:cNvPr>
          <p:cNvSpPr txBox="1">
            <a:spLocks/>
          </p:cNvSpPr>
          <p:nvPr/>
        </p:nvSpPr>
        <p:spPr>
          <a:xfrm>
            <a:off x="9178622" y="1585098"/>
            <a:ext cx="1520066" cy="313489"/>
          </a:xfrm>
          <a:prstGeom prst="rect">
            <a:avLst/>
          </a:prstGeo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FA</a:t>
            </a:r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E1940D03-509C-DCCB-096B-14EBE343EC53}"/>
              </a:ext>
            </a:extLst>
          </p:cNvPr>
          <p:cNvSpPr txBox="1">
            <a:spLocks/>
          </p:cNvSpPr>
          <p:nvPr/>
        </p:nvSpPr>
        <p:spPr>
          <a:xfrm>
            <a:off x="6945433" y="1577832"/>
            <a:ext cx="1520066" cy="313489"/>
          </a:xfrm>
          <a:prstGeom prst="rect">
            <a:avLst/>
          </a:prstGeom>
        </p:spPr>
        <p:txBody>
          <a:bodyPr anchor="ctr"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MD</a:t>
            </a:r>
          </a:p>
        </p:txBody>
      </p:sp>
      <p:pic>
        <p:nvPicPr>
          <p:cNvPr id="24" name="Picture Placeholder 14">
            <a:extLst>
              <a:ext uri="{FF2B5EF4-FFF2-40B4-BE49-F238E27FC236}">
                <a16:creationId xmlns:a16="http://schemas.microsoft.com/office/drawing/2014/main" id="{F5D52820-4904-A8DE-66B2-290837CE2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1270343">
            <a:off x="1974187" y="4082025"/>
            <a:ext cx="1826302" cy="2088948"/>
          </a:xfrm>
          <a:prstGeom prst="rect">
            <a:avLst/>
          </a:prstGeom>
        </p:spPr>
      </p:pic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66276B1-0223-64DA-597C-65148BB317E9}"/>
              </a:ext>
            </a:extLst>
          </p:cNvPr>
          <p:cNvSpPr txBox="1">
            <a:spLocks/>
          </p:cNvSpPr>
          <p:nvPr/>
        </p:nvSpPr>
        <p:spPr>
          <a:xfrm>
            <a:off x="404300" y="2844979"/>
            <a:ext cx="1285830" cy="31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35 weeks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22AA888-632F-F937-3776-372998F71359}"/>
              </a:ext>
            </a:extLst>
          </p:cNvPr>
          <p:cNvSpPr txBox="1">
            <a:spLocks/>
          </p:cNvSpPr>
          <p:nvPr/>
        </p:nvSpPr>
        <p:spPr>
          <a:xfrm>
            <a:off x="404300" y="4964939"/>
            <a:ext cx="1285830" cy="313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40 weeks</a:t>
            </a:r>
          </a:p>
        </p:txBody>
      </p:sp>
      <p:pic>
        <p:nvPicPr>
          <p:cNvPr id="34" name="Picture Placeholder 14">
            <a:extLst>
              <a:ext uri="{FF2B5EF4-FFF2-40B4-BE49-F238E27FC236}">
                <a16:creationId xmlns:a16="http://schemas.microsoft.com/office/drawing/2014/main" id="{0159B1C3-B83D-3A4E-E5C5-AC385F899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rot="21270343">
            <a:off x="6774041" y="4100687"/>
            <a:ext cx="1760419" cy="2088948"/>
          </a:xfrm>
          <a:prstGeom prst="rect">
            <a:avLst/>
          </a:prstGeom>
        </p:spPr>
      </p:pic>
      <p:pic>
        <p:nvPicPr>
          <p:cNvPr id="35" name="Picture Placeholder 14">
            <a:extLst>
              <a:ext uri="{FF2B5EF4-FFF2-40B4-BE49-F238E27FC236}">
                <a16:creationId xmlns:a16="http://schemas.microsoft.com/office/drawing/2014/main" id="{83946213-62B7-32A3-80A5-35EC8AF37DB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 rot="21270343">
            <a:off x="4427368" y="4103140"/>
            <a:ext cx="1811654" cy="2088948"/>
          </a:xfrm>
          <a:prstGeom prst="rect">
            <a:avLst/>
          </a:prstGeom>
        </p:spPr>
      </p:pic>
      <p:pic>
        <p:nvPicPr>
          <p:cNvPr id="36" name="Picture Placeholder 14">
            <a:extLst>
              <a:ext uri="{FF2B5EF4-FFF2-40B4-BE49-F238E27FC236}">
                <a16:creationId xmlns:a16="http://schemas.microsoft.com/office/drawing/2014/main" id="{1EC9D381-B849-29EA-C537-27FA408E12E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 rot="21270343">
            <a:off x="9052718" y="4139430"/>
            <a:ext cx="1771875" cy="208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DA895C-B76F-F45C-FB48-6A70EA45EB93}"/>
              </a:ext>
            </a:extLst>
          </p:cNvPr>
          <p:cNvSpPr txBox="1"/>
          <p:nvPr/>
        </p:nvSpPr>
        <p:spPr>
          <a:xfrm>
            <a:off x="0" y="6297854"/>
            <a:ext cx="8820125" cy="59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sub-CC00063AN06, 35.1 weeks (birth age), 35.7 weeks (scan age)</a:t>
            </a:r>
          </a:p>
          <a:p>
            <a:pPr>
              <a:spcBef>
                <a:spcPts val="50"/>
              </a:spcBef>
            </a:pPr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sub-CC00586XX18, 40.1 weeks (birth age), 40.2 weeks (scan age)</a:t>
            </a:r>
          </a:p>
        </p:txBody>
      </p:sp>
      <p:pic>
        <p:nvPicPr>
          <p:cNvPr id="51" name="Audio 50">
            <a:extLst>
              <a:ext uri="{FF2B5EF4-FFF2-40B4-BE49-F238E27FC236}">
                <a16:creationId xmlns:a16="http://schemas.microsoft.com/office/drawing/2014/main" id="{1C1A093D-3E29-1BE8-697E-9DDF23283E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15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11"/>
    </mc:Choice>
    <mc:Fallback xmlns="">
      <p:transition spd="slow" advTm="17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8A280-B8CB-53AE-CA88-C218CD7D6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9556" y="6257924"/>
            <a:ext cx="2743200" cy="365125"/>
          </a:xfrm>
        </p:spPr>
        <p:txBody>
          <a:bodyPr/>
          <a:lstStyle/>
          <a:p>
            <a:fld id="{A49DFD55-3C28-40EF-9E31-A92D2E4017FF}" type="slidenum">
              <a:rPr lang="en-US" sz="2000" smtClean="0"/>
              <a:pPr/>
              <a:t>12</a:t>
            </a:fld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952F7B-F765-31AD-744F-4327F755AD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34145" y="1459795"/>
            <a:ext cx="8785622" cy="5271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9AA78-2BB9-702D-2BD4-DE7B66E5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42" y="136523"/>
            <a:ext cx="1947845" cy="760939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Results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E7A35DF-819B-07E9-A97E-53636CBD354F}"/>
              </a:ext>
            </a:extLst>
          </p:cNvPr>
          <p:cNvSpPr txBox="1">
            <a:spLocks/>
          </p:cNvSpPr>
          <p:nvPr/>
        </p:nvSpPr>
        <p:spPr>
          <a:xfrm>
            <a:off x="50588" y="1682402"/>
            <a:ext cx="3186613" cy="2413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Lower AD, RD and MD in white matter (WM), gray matter (GM) and deep GM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/>
              <a:t>Decrease in water content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1800" dirty="0"/>
              <a:t>GM &amp; WM development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070DCF47-D71E-C81B-DA1D-68DD52518420}"/>
              </a:ext>
            </a:extLst>
          </p:cNvPr>
          <p:cNvSpPr txBox="1">
            <a:spLocks/>
          </p:cNvSpPr>
          <p:nvPr/>
        </p:nvSpPr>
        <p:spPr>
          <a:xfrm>
            <a:off x="-1" y="4043694"/>
            <a:ext cx="3287790" cy="1010842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Higher FA value in deep GM and WM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/>
              <a:t>Increase of myelin sheet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78F0AC8-84FF-49B7-2236-420F887D7352}"/>
              </a:ext>
            </a:extLst>
          </p:cNvPr>
          <p:cNvSpPr txBox="1">
            <a:spLocks/>
          </p:cNvSpPr>
          <p:nvPr/>
        </p:nvSpPr>
        <p:spPr>
          <a:xfrm>
            <a:off x="0" y="5429644"/>
            <a:ext cx="3034145" cy="1010842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Largest change in the white matter</a:t>
            </a:r>
          </a:p>
        </p:txBody>
      </p:sp>
      <p:pic>
        <p:nvPicPr>
          <p:cNvPr id="61" name="Audio 60">
            <a:extLst>
              <a:ext uri="{FF2B5EF4-FFF2-40B4-BE49-F238E27FC236}">
                <a16:creationId xmlns:a16="http://schemas.microsoft.com/office/drawing/2014/main" id="{438229EE-A3A0-4B66-BA48-39C8562E3B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86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464"/>
    </mc:Choice>
    <mc:Fallback xmlns="">
      <p:transition spd="slow" advTm="82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0557" x="7467600" y="17463"/>
          <p14:tracePt t="10567" x="7289800" y="42863"/>
          <p14:tracePt t="10572" x="7129463" y="101600"/>
          <p14:tracePt t="10579" x="7053263" y="119063"/>
          <p14:tracePt t="10585" x="6916738" y="160338"/>
          <p14:tracePt t="10595" x="6799263" y="220663"/>
          <p14:tracePt t="10600" x="6697663" y="287338"/>
          <p14:tracePt t="10610" x="6586538" y="330200"/>
          <p14:tracePt t="10616" x="6502400" y="388938"/>
          <p14:tracePt t="10626" x="6408738" y="465138"/>
          <p14:tracePt t="10632" x="6307138" y="541338"/>
          <p14:tracePt t="10645" x="6230938" y="601663"/>
          <p14:tracePt t="10649" x="6154738" y="668338"/>
          <p14:tracePt t="10662" x="6062663" y="762000"/>
          <p14:tracePt t="10665" x="6002338" y="855663"/>
          <p14:tracePt t="10678" x="5943600" y="939800"/>
          <p14:tracePt t="10681" x="5900738" y="1049338"/>
          <p14:tracePt t="10694" x="5859463" y="1150938"/>
          <p14:tracePt t="10697" x="5824538" y="1236663"/>
          <p14:tracePt t="10712" x="5808663" y="1328738"/>
          <p14:tracePt t="10713" x="5799138" y="1422400"/>
          <p14:tracePt t="10721" x="5783263" y="1524000"/>
          <p14:tracePt t="10729" x="5783263" y="1617663"/>
          <p14:tracePt t="10737" x="5783263" y="1701800"/>
          <p14:tracePt t="10745" x="5783263" y="1795463"/>
          <p14:tracePt t="10753" x="5783263" y="1879600"/>
          <p14:tracePt t="10761" x="5783263" y="1973263"/>
          <p14:tracePt t="10769" x="5799138" y="2065338"/>
          <p14:tracePt t="10777" x="5824538" y="2151063"/>
          <p14:tracePt t="10785" x="5842000" y="2243138"/>
          <p14:tracePt t="10794" x="5859463" y="2362200"/>
          <p14:tracePt t="10801" x="5900738" y="2446338"/>
          <p14:tracePt t="10811" x="5918200" y="2540000"/>
          <p14:tracePt t="10817" x="5943600" y="2633663"/>
          <p14:tracePt t="10828" x="5994400" y="2717800"/>
          <p14:tracePt t="10833" x="6002338" y="2751138"/>
          <p14:tracePt t="10844" x="6037263" y="2827338"/>
          <p14:tracePt t="10849" x="6078538" y="2895600"/>
          <p14:tracePt t="10862" x="6113463" y="2913063"/>
          <p14:tracePt t="10865" x="6172200" y="2989263"/>
          <p14:tracePt t="10878" x="6197600" y="3005138"/>
          <p14:tracePt t="10882" x="6248400" y="3030538"/>
          <p14:tracePt t="10895" x="6291263" y="3048000"/>
          <p14:tracePt t="10897" x="6350000" y="3065463"/>
          <p14:tracePt t="10912" x="6408738" y="3081338"/>
          <p14:tracePt t="10914" x="6469063" y="3081338"/>
          <p14:tracePt t="10928" x="6527800" y="3090863"/>
          <p14:tracePt t="10931" x="6604000" y="3090863"/>
          <p14:tracePt t="10946" x="6662738" y="3090863"/>
          <p14:tracePt t="10946" x="6705600" y="3090863"/>
          <p14:tracePt t="10954" x="6764338" y="3090863"/>
          <p14:tracePt t="10962" x="6824663" y="3090863"/>
          <p14:tracePt t="10978" x="6875463" y="3065463"/>
          <p14:tracePt t="10978" x="6916738" y="3048000"/>
          <p14:tracePt t="10986" x="6934200" y="3030538"/>
          <p14:tracePt t="10994" x="6977063" y="3005138"/>
          <p14:tracePt t="11002" x="7010400" y="2971800"/>
          <p14:tracePt t="11011" x="7035800" y="2946400"/>
          <p14:tracePt t="11018" x="7053263" y="2913063"/>
          <p14:tracePt t="11027" x="7078663" y="2887663"/>
          <p14:tracePt t="11034" x="7094538" y="2870200"/>
          <p14:tracePt t="11044" x="7094538" y="2836863"/>
          <p14:tracePt t="11050" x="7112000" y="2827338"/>
          <p14:tracePt t="11061" x="7112000" y="2811463"/>
          <p14:tracePt t="11066" x="7112000" y="2794000"/>
          <p14:tracePt t="11077" x="7112000" y="2760663"/>
          <p14:tracePt t="11082" x="7112000" y="2751138"/>
          <p14:tracePt t="11094" x="7112000" y="2717800"/>
          <p14:tracePt t="11098" x="7112000" y="2692400"/>
          <p14:tracePt t="11110" x="7094538" y="2674938"/>
          <p14:tracePt t="11114" x="7078663" y="2633663"/>
          <p14:tracePt t="11122" x="7053263" y="2598738"/>
          <p14:tracePt t="11130" x="7018338" y="2557463"/>
          <p14:tracePt t="11138" x="6992938" y="2522538"/>
          <p14:tracePt t="11147" x="6959600" y="2481263"/>
          <p14:tracePt t="11154" x="6916738" y="2446338"/>
          <p14:tracePt t="11162" x="6891338" y="2420938"/>
          <p14:tracePt t="11171" x="6824663" y="2387600"/>
          <p14:tracePt t="11179" x="6764338" y="2344738"/>
          <p14:tracePt t="11187" x="6697663" y="2328863"/>
          <p14:tracePt t="11195" x="6621463" y="2303463"/>
          <p14:tracePt t="11203" x="6545263" y="2286000"/>
          <p14:tracePt t="11212" x="6469063" y="2268538"/>
          <p14:tracePt t="11227" x="6392863" y="2268538"/>
          <p14:tracePt t="11228" x="6316663" y="2268538"/>
          <p14:tracePt t="11235" x="6248400" y="2268538"/>
          <p14:tracePt t="11244" x="6189663" y="2268538"/>
          <p14:tracePt t="11251" x="6129338" y="2268538"/>
          <p14:tracePt t="11261" x="6062663" y="2268538"/>
          <p14:tracePt t="11267" x="6037263" y="2268538"/>
          <p14:tracePt t="11278" x="5994400" y="2268538"/>
          <p14:tracePt t="11283" x="5943600" y="2268538"/>
          <p14:tracePt t="11294" x="5918200" y="2286000"/>
          <p14:tracePt t="11299" x="5884863" y="2303463"/>
          <p14:tracePt t="11311" x="5859463" y="2319338"/>
          <p14:tracePt t="11315" x="5824538" y="2319338"/>
          <p14:tracePt t="11327" x="5808663" y="2328863"/>
          <p14:tracePt t="11331" x="5783263" y="2328863"/>
          <p14:tracePt t="11340" x="5765800" y="2344738"/>
          <p14:tracePt t="11347" x="5748338" y="2362200"/>
          <p14:tracePt t="11355" x="5740400" y="2362200"/>
          <p14:tracePt t="11363" x="5722938" y="2379663"/>
          <p14:tracePt t="11371" x="5707063" y="2387600"/>
          <p14:tracePt t="11379" x="5707063" y="2405063"/>
          <p14:tracePt t="11387" x="5689600" y="2438400"/>
          <p14:tracePt t="11395" x="5681663" y="2446338"/>
          <p14:tracePt t="11403" x="5681663" y="2463800"/>
          <p14:tracePt t="11411" x="5681663" y="2497138"/>
          <p14:tracePt t="11419" x="5664200" y="2506663"/>
          <p14:tracePt t="11428" x="5664200" y="2540000"/>
          <p14:tracePt t="11444" x="5664200" y="2557463"/>
          <p14:tracePt t="11452" x="5664200" y="2573338"/>
          <p14:tracePt t="11460" x="5664200" y="2582863"/>
          <p14:tracePt t="11477" x="5689600" y="2598738"/>
          <p14:tracePt t="11484" x="5740400" y="2598738"/>
          <p14:tracePt t="11494" x="5842000" y="2616200"/>
          <p14:tracePt t="11499" x="5943600" y="2633663"/>
          <p14:tracePt t="11510" x="6062663" y="2641600"/>
          <p14:tracePt t="11516" x="6154738" y="2641600"/>
          <p14:tracePt t="11527" x="6273800" y="2641600"/>
          <p14:tracePt t="11532" x="6392863" y="2641600"/>
          <p14:tracePt t="11544" x="6510338" y="2641600"/>
          <p14:tracePt t="11548" x="6604000" y="2633663"/>
          <p14:tracePt t="11556" x="6637338" y="2616200"/>
          <p14:tracePt t="11564" x="6697663" y="2582863"/>
          <p14:tracePt t="11572" x="6738938" y="2573338"/>
          <p14:tracePt t="11580" x="6764338" y="2540000"/>
          <p14:tracePt t="11593" x="6799263" y="2506663"/>
          <p14:tracePt t="11596" x="6815138" y="2497138"/>
          <p14:tracePt t="11604" x="6824663" y="2481263"/>
          <p14:tracePt t="11612" x="6840538" y="2446338"/>
          <p14:tracePt t="11620" x="6840538" y="2405063"/>
          <p14:tracePt t="11628" x="6840538" y="2379663"/>
          <p14:tracePt t="11636" x="6840538" y="2328863"/>
          <p14:tracePt t="11644" x="6840538" y="2268538"/>
          <p14:tracePt t="11652" x="6840538" y="2227263"/>
          <p14:tracePt t="11661" x="6824663" y="2151063"/>
          <p14:tracePt t="11668" x="6815138" y="2133600"/>
          <p14:tracePt t="11677" x="6781800" y="2049463"/>
          <p14:tracePt t="11684" x="6764338" y="2014538"/>
          <p14:tracePt t="11694" x="6738938" y="1973263"/>
          <p14:tracePt t="11700" x="6697663" y="1897063"/>
          <p14:tracePt t="11711" x="6662738" y="1871663"/>
          <p14:tracePt t="11716" x="6637338" y="1836738"/>
          <p14:tracePt t="11728" x="6586538" y="1811338"/>
          <p14:tracePt t="11733" x="6561138" y="1795463"/>
          <p14:tracePt t="11744" x="6484938" y="1778000"/>
          <p14:tracePt t="11748" x="6408738" y="1760538"/>
          <p14:tracePt t="11761" x="6316663" y="1760538"/>
          <p14:tracePt t="11765" x="6215063" y="1760538"/>
          <p14:tracePt t="11778" x="6129338" y="1760538"/>
          <p14:tracePt t="11781" x="6019800" y="1760538"/>
          <p14:tracePt t="11795" x="5935663" y="1795463"/>
          <p14:tracePt t="11797" x="5824538" y="1820863"/>
          <p14:tracePt t="11811" x="5740400" y="1871663"/>
          <p14:tracePt t="11814" x="5664200" y="1897063"/>
          <p14:tracePt t="11829" x="5588000" y="1938338"/>
          <p14:tracePt t="11829" x="5570538" y="1973263"/>
          <p14:tracePt t="11837" x="5511800" y="2014538"/>
          <p14:tracePt t="11845" x="5453063" y="2074863"/>
          <p14:tracePt t="11853" x="5427663" y="2125663"/>
          <p14:tracePt t="11861" x="5392738" y="2166938"/>
          <p14:tracePt t="11869" x="5376863" y="2227263"/>
          <p14:tracePt t="11877" x="5376863" y="2286000"/>
          <p14:tracePt t="11885" x="5367338" y="2362200"/>
          <p14:tracePt t="11894" x="5367338" y="2446338"/>
          <p14:tracePt t="11901" x="5367338" y="2522538"/>
          <p14:tracePt t="11911" x="5367338" y="2598738"/>
          <p14:tracePt t="11917" x="5367338" y="2633663"/>
          <p14:tracePt t="11928" x="5376863" y="2674938"/>
          <p14:tracePt t="11933" x="5410200" y="2751138"/>
          <p14:tracePt t="11945" x="5453063" y="2794000"/>
          <p14:tracePt t="11949" x="5486400" y="2827338"/>
          <p14:tracePt t="11962" x="5545138" y="2836863"/>
          <p14:tracePt t="11965" x="5605463" y="2836863"/>
          <p14:tracePt t="11978" x="5681663" y="2852738"/>
          <p14:tracePt t="11982" x="5748338" y="2852738"/>
          <p14:tracePt t="11995" x="5918200" y="2852738"/>
          <p14:tracePt t="11998" x="6053138" y="2852738"/>
          <p14:tracePt t="12011" x="6113463" y="2836863"/>
          <p14:tracePt t="12014" x="6248400" y="2827338"/>
          <p14:tracePt t="12027" x="6350000" y="2794000"/>
          <p14:tracePt t="12030" x="6469063" y="2776538"/>
          <p14:tracePt t="12044" x="6561138" y="2751138"/>
          <p14:tracePt t="12047" x="6646863" y="2735263"/>
          <p14:tracePt t="12061" x="6723063" y="2700338"/>
          <p14:tracePt t="12063" x="6781800" y="2674938"/>
          <p14:tracePt t="12078" x="6858000" y="2641600"/>
          <p14:tracePt t="12078" x="6916738" y="2616200"/>
          <p14:tracePt t="12086" x="6959600" y="2582863"/>
          <p14:tracePt t="12094" x="6992938" y="2540000"/>
          <p14:tracePt t="12102" x="7035800" y="2481263"/>
          <p14:tracePt t="12111" x="7078663" y="2438400"/>
          <p14:tracePt t="12118" x="7094538" y="2387600"/>
          <p14:tracePt t="12127" x="7112000" y="2328863"/>
          <p14:tracePt t="12134" x="7129463" y="2268538"/>
          <p14:tracePt t="12144" x="7145338" y="2209800"/>
          <p14:tracePt t="12150" x="7145338" y="2133600"/>
          <p14:tracePt t="12161" x="7145338" y="2074863"/>
          <p14:tracePt t="12166" x="7094538" y="1998663"/>
          <p14:tracePt t="12178" x="7053263" y="1938338"/>
          <p14:tracePt t="12182" x="6959600" y="1879600"/>
          <p14:tracePt t="12194" x="6891338" y="1820863"/>
          <p14:tracePt t="12198" x="6799263" y="1760538"/>
          <p14:tracePt t="12211" x="6697663" y="1719263"/>
          <p14:tracePt t="12215" x="6570663" y="1676400"/>
          <p14:tracePt t="12228" x="6451600" y="1643063"/>
          <p14:tracePt t="12231" x="6316663" y="1625600"/>
          <p14:tracePt t="12244" x="6230938" y="1617663"/>
          <p14:tracePt t="12247" x="6189663" y="1617663"/>
          <p14:tracePt t="12262" x="6037263" y="1617663"/>
          <p14:tracePt t="12264" x="5961063" y="1617663"/>
          <p14:tracePt t="12278" x="5900738" y="1617663"/>
          <p14:tracePt t="12280" x="5824538" y="1617663"/>
          <p14:tracePt t="12294" x="5765800" y="1625600"/>
          <p14:tracePt t="12295" x="5707063" y="1643063"/>
          <p14:tracePt t="12303" x="5646738" y="1676400"/>
          <p14:tracePt t="12311" x="5605463" y="1701800"/>
          <p14:tracePt t="12319" x="5570538" y="1719263"/>
          <p14:tracePt t="12327" x="5545138" y="1744663"/>
          <p14:tracePt t="12335" x="5511800" y="1760538"/>
          <p14:tracePt t="12344" x="5494338" y="1778000"/>
          <p14:tracePt t="12351" x="5486400" y="1811338"/>
          <p14:tracePt t="12361" x="5468938" y="1820863"/>
          <p14:tracePt t="16801" x="5435600" y="1820863"/>
          <p14:tracePt t="16810" x="5410200" y="1820863"/>
          <p14:tracePt t="16817" x="5376863" y="1820863"/>
          <p14:tracePt t="16829" x="5351463" y="1820863"/>
          <p14:tracePt t="16833" x="5316538" y="1820863"/>
          <p14:tracePt t="16852" x="5214938" y="1854200"/>
          <p14:tracePt t="16860" x="5138738" y="1854200"/>
          <p14:tracePt t="16866" x="5097463" y="1871663"/>
          <p14:tracePt t="16878" x="5037138" y="1871663"/>
          <p14:tracePt t="16882" x="4945063" y="1897063"/>
          <p14:tracePt t="16895" x="4919663" y="1897063"/>
          <p14:tracePt t="16898" x="4868863" y="1897063"/>
          <p14:tracePt t="16911" x="4826000" y="1912938"/>
          <p14:tracePt t="16914" x="4749800" y="1930400"/>
          <p14:tracePt t="16928" x="4724400" y="1930400"/>
          <p14:tracePt t="16930" x="4673600" y="1930400"/>
          <p14:tracePt t="16946" x="4648200" y="1938338"/>
          <p14:tracePt t="16946" x="4605338" y="1938338"/>
          <p14:tracePt t="16954" x="4572000" y="1955800"/>
          <p14:tracePt t="16962" x="4529138" y="1955800"/>
          <p14:tracePt t="16970" x="4495800" y="1955800"/>
          <p14:tracePt t="16978" x="4470400" y="1973263"/>
          <p14:tracePt t="16986" x="4437063" y="1973263"/>
          <p14:tracePt t="16994" x="4394200" y="1989138"/>
          <p14:tracePt t="17002" x="4360863" y="1989138"/>
          <p14:tracePt t="17011" x="4335463" y="1989138"/>
          <p14:tracePt t="17018" x="4300538" y="1998663"/>
          <p14:tracePt t="17028" x="4275138" y="2014538"/>
          <p14:tracePt t="17034" x="4259263" y="2014538"/>
          <p14:tracePt t="17044" x="4224338" y="2014538"/>
          <p14:tracePt t="17050" x="4216400" y="2032000"/>
          <p14:tracePt t="17061" x="4198938" y="2032000"/>
          <p14:tracePt t="17077" x="4183063" y="2032000"/>
          <p14:tracePt t="17098" x="4165600" y="2032000"/>
          <p14:tracePt t="17147" x="4165600" y="2049463"/>
          <p14:tracePt t="17195" x="4198938" y="2049463"/>
          <p14:tracePt t="17203" x="4224338" y="2074863"/>
          <p14:tracePt t="17211" x="4300538" y="2108200"/>
          <p14:tracePt t="17219" x="4376738" y="2133600"/>
          <p14:tracePt t="17227" x="4437063" y="2151063"/>
          <p14:tracePt t="17235" x="4529138" y="2184400"/>
          <p14:tracePt t="17243" x="4630738" y="2209800"/>
          <p14:tracePt t="17251" x="4673600" y="2227263"/>
          <p14:tracePt t="17260" x="4749800" y="2252663"/>
          <p14:tracePt t="17267" x="4808538" y="2268538"/>
          <p14:tracePt t="17277" x="4868863" y="2286000"/>
          <p14:tracePt t="17283" x="4978400" y="2303463"/>
          <p14:tracePt t="17294" x="5021263" y="2319338"/>
          <p14:tracePt t="17299" x="5080000" y="2328863"/>
          <p14:tracePt t="17310" x="5113338" y="2328863"/>
          <p14:tracePt t="17315" x="5138738" y="2328863"/>
          <p14:tracePt t="17327" x="5181600" y="2344738"/>
          <p14:tracePt t="17331" x="5214938" y="2362200"/>
          <p14:tracePt t="17340" x="5257800" y="2362200"/>
          <p14:tracePt t="17347" x="5275263" y="2379663"/>
          <p14:tracePt t="17356" x="5316538" y="2387600"/>
          <p14:tracePt t="17364" x="5351463" y="2387600"/>
          <p14:tracePt t="17372" x="5376863" y="2405063"/>
          <p14:tracePt t="17380" x="5427663" y="2420938"/>
          <p14:tracePt t="17388" x="5435600" y="2438400"/>
          <p14:tracePt t="17396" x="5486400" y="2446338"/>
          <p14:tracePt t="17404" x="5529263" y="2463800"/>
          <p14:tracePt t="17412" x="5570538" y="2481263"/>
          <p14:tracePt t="17420" x="5605463" y="2497138"/>
          <p14:tracePt t="17428" x="5630863" y="2506663"/>
          <p14:tracePt t="17436" x="5681663" y="2522538"/>
          <p14:tracePt t="17445" x="5740400" y="2557463"/>
          <p14:tracePt t="17452" x="5783263" y="2573338"/>
          <p14:tracePt t="17461" x="5799138" y="2573338"/>
          <p14:tracePt t="17468" x="5875338" y="2598738"/>
          <p14:tracePt t="17477" x="5918200" y="2633663"/>
          <p14:tracePt t="17484" x="5976938" y="2659063"/>
          <p14:tracePt t="17495" x="6019800" y="2674938"/>
          <p14:tracePt t="17500" x="6096000" y="2692400"/>
          <p14:tracePt t="17512" x="6154738" y="2700338"/>
          <p14:tracePt t="17516" x="6189663" y="2717800"/>
          <p14:tracePt t="17528" x="6230938" y="2735263"/>
          <p14:tracePt t="17532" x="6273800" y="2735263"/>
          <p14:tracePt t="17545" x="6307138" y="2751138"/>
          <p14:tracePt t="17548" x="6332538" y="2760663"/>
          <p14:tracePt t="17561" x="6350000" y="2760663"/>
          <p14:tracePt t="17564" x="6367463" y="2776538"/>
          <p14:tracePt t="17578" x="6383338" y="2776538"/>
          <p14:tracePt t="17588" x="6392863" y="2794000"/>
          <p14:tracePt t="17604" x="6408738" y="2811463"/>
          <p14:tracePt t="17620" x="6426200" y="2811463"/>
          <p14:tracePt t="17637" x="6443663" y="2827338"/>
          <p14:tracePt t="17645" x="6451600" y="2827338"/>
          <p14:tracePt t="17653" x="6469063" y="2827338"/>
          <p14:tracePt t="17661" x="6469063" y="2836863"/>
          <p14:tracePt t="17677" x="6484938" y="2836863"/>
          <p14:tracePt t="17749" x="6469063" y="2836863"/>
          <p14:tracePt t="17761" x="6451600" y="2836863"/>
          <p14:tracePt t="17765" x="6383338" y="2827338"/>
          <p14:tracePt t="17773" x="6291263" y="2811463"/>
          <p14:tracePt t="17793" x="6062663" y="2735263"/>
          <p14:tracePt t="17797" x="5918200" y="2674938"/>
          <p14:tracePt t="17810" x="5748338" y="2616200"/>
          <p14:tracePt t="17813" x="5570538" y="2573338"/>
          <p14:tracePt t="17827" x="5376863" y="2522538"/>
          <p14:tracePt t="17829" x="5291138" y="2497138"/>
          <p14:tracePt t="17842" x="5122863" y="2463800"/>
          <p14:tracePt t="17845" x="4843463" y="2387600"/>
          <p14:tracePt t="17861" x="4691063" y="2379663"/>
          <p14:tracePt t="17861" x="4614863" y="2362200"/>
          <p14:tracePt t="17869" x="4478338" y="2344738"/>
          <p14:tracePt t="17878" x="4360863" y="2319338"/>
          <p14:tracePt t="17885" x="4275138" y="2303463"/>
          <p14:tracePt t="17895" x="4224338" y="2303463"/>
          <p14:tracePt t="17902" x="4165600" y="2286000"/>
          <p14:tracePt t="17911" x="4106863" y="2268538"/>
          <p14:tracePt t="17918" x="4046538" y="2268538"/>
          <p14:tracePt t="17928" x="4005263" y="2268538"/>
          <p14:tracePt t="17933" x="3929063" y="2252663"/>
          <p14:tracePt t="17946" x="3886200" y="2252663"/>
          <p14:tracePt t="17950" x="3843338" y="2252663"/>
          <p14:tracePt t="17962" x="3810000" y="2252663"/>
          <p14:tracePt t="17966" x="3767138" y="2252663"/>
          <p14:tracePt t="17978" x="3716338" y="2252663"/>
          <p14:tracePt t="17982" x="3690938" y="2252663"/>
          <p14:tracePt t="17995" x="3649663" y="2252663"/>
          <p14:tracePt t="17998" x="3632200" y="2252663"/>
          <p14:tracePt t="18011" x="3598863" y="2252663"/>
          <p14:tracePt t="18014" x="3589338" y="2252663"/>
          <p14:tracePt t="18028" x="3573463" y="2243138"/>
          <p14:tracePt t="18044" x="3556000" y="2243138"/>
          <p14:tracePt t="18047" x="3556000" y="2227263"/>
          <p14:tracePt t="18063" x="3538538" y="2227263"/>
          <p14:tracePt t="18078" x="3538538" y="2209800"/>
          <p14:tracePt t="18086" x="3522663" y="2209800"/>
          <p14:tracePt t="18094" x="3522663" y="2192338"/>
          <p14:tracePt t="18150" x="3538538" y="2192338"/>
          <p14:tracePt t="18159" x="3556000" y="2192338"/>
          <p14:tracePt t="18166" x="3589338" y="2192338"/>
          <p14:tracePt t="18177" x="3675063" y="2192338"/>
          <p14:tracePt t="18182" x="3776663" y="2192338"/>
          <p14:tracePt t="18192" x="3929063" y="2192338"/>
          <p14:tracePt t="18199" x="4106863" y="2192338"/>
          <p14:tracePt t="18210" x="4300538" y="2209800"/>
          <p14:tracePt t="18215" x="4495800" y="2227263"/>
          <p14:tracePt t="18223" x="4589463" y="2243138"/>
          <p14:tracePt t="18231" x="4749800" y="2268538"/>
          <p14:tracePt t="18239" x="4868863" y="2303463"/>
          <p14:tracePt t="18247" x="4978400" y="2328863"/>
          <p14:tracePt t="18260" x="5062538" y="2362200"/>
          <p14:tracePt t="18263" x="5097463" y="2362200"/>
          <p14:tracePt t="18271" x="5156200" y="2379663"/>
          <p14:tracePt t="18279" x="5240338" y="2420938"/>
          <p14:tracePt t="18287" x="5300663" y="2438400"/>
          <p14:tracePt t="18295" x="5334000" y="2463800"/>
          <p14:tracePt t="18303" x="5392738" y="2497138"/>
          <p14:tracePt t="18311" x="5435600" y="2522538"/>
          <p14:tracePt t="18319" x="5494338" y="2557463"/>
          <p14:tracePt t="18328" x="5554663" y="2582863"/>
          <p14:tracePt t="18335" x="5605463" y="2616200"/>
          <p14:tracePt t="18344" x="5664200" y="2659063"/>
          <p14:tracePt t="18351" x="5722938" y="2674938"/>
          <p14:tracePt t="18361" x="5799138" y="2700338"/>
          <p14:tracePt t="18367" x="5884863" y="2735263"/>
          <p14:tracePt t="18378" x="5943600" y="2751138"/>
          <p14:tracePt t="18383" x="6019800" y="2760663"/>
          <p14:tracePt t="18394" x="6078538" y="2776538"/>
          <p14:tracePt t="18399" x="6154738" y="2794000"/>
          <p14:tracePt t="18411" x="6230938" y="2811463"/>
          <p14:tracePt t="18415" x="6316663" y="2827338"/>
          <p14:tracePt t="18428" x="6383338" y="2827338"/>
          <p14:tracePt t="18431" x="6408738" y="2827338"/>
          <p14:tracePt t="18444" x="6451600" y="2836863"/>
          <p14:tracePt t="18447" x="6502400" y="2836863"/>
          <p14:tracePt t="18461" x="6527800" y="2852738"/>
          <p14:tracePt t="18463" x="6545263" y="2852738"/>
          <p14:tracePt t="18478" x="6561138" y="2852738"/>
          <p14:tracePt t="18494" x="6570663" y="2852738"/>
          <p14:tracePt t="18511" x="6570663" y="2870200"/>
          <p14:tracePt t="42204" x="6586538" y="2870200"/>
          <p14:tracePt t="42212" x="6637338" y="2870200"/>
          <p14:tracePt t="42220" x="6662738" y="2870200"/>
          <p14:tracePt t="42229" x="6705600" y="2887663"/>
          <p14:tracePt t="42236" x="6764338" y="2913063"/>
          <p14:tracePt t="42251" x="6815138" y="2928938"/>
          <p14:tracePt t="42254" x="6891338" y="2946400"/>
          <p14:tracePt t="42260" x="6959600" y="2971800"/>
          <p14:tracePt t="42268" x="7018338" y="2989263"/>
          <p14:tracePt t="42278" x="7078663" y="3014663"/>
          <p14:tracePt t="42284" x="7289800" y="3090863"/>
          <p14:tracePt t="42295" x="7442200" y="3141663"/>
          <p14:tracePt t="42300" x="7586663" y="3208338"/>
          <p14:tracePt t="42311" x="7739063" y="3284538"/>
          <p14:tracePt t="42316" x="7907338" y="3378200"/>
          <p14:tracePt t="42328" x="8069263" y="3479800"/>
          <p14:tracePt t="42333" x="8262938" y="3589338"/>
          <p14:tracePt t="42344" x="8475663" y="3733800"/>
          <p14:tracePt t="42349" x="8669338" y="3868738"/>
          <p14:tracePt t="42357" x="8856663" y="4021138"/>
          <p14:tracePt t="42365" x="9042400" y="4165600"/>
          <p14:tracePt t="42373" x="9126538" y="4224338"/>
          <p14:tracePt t="42381" x="9278938" y="4335463"/>
          <p14:tracePt t="42394" x="9398000" y="4419600"/>
          <p14:tracePt t="42397" x="9517063" y="4495800"/>
          <p14:tracePt t="42405" x="9558338" y="4513263"/>
          <p14:tracePt t="42413" x="9694863" y="4572000"/>
          <p14:tracePt t="42427" x="9753600" y="4605338"/>
          <p14:tracePt t="42430" x="9812338" y="4614863"/>
          <p14:tracePt t="42437" x="9888538" y="4614863"/>
          <p14:tracePt t="42445" x="9939338" y="4630738"/>
          <p14:tracePt t="42453" x="10007600" y="4630738"/>
          <p14:tracePt t="42462" x="10066338" y="4630738"/>
          <p14:tracePt t="42469" x="10126663" y="4630738"/>
          <p14:tracePt t="42479" x="10160000" y="4630738"/>
          <p14:tracePt t="42485" x="10202863" y="4630738"/>
          <p14:tracePt t="42495" x="10253663" y="4630738"/>
          <p14:tracePt t="42501" x="10294938" y="4630738"/>
          <p14:tracePt t="42512" x="10320338" y="4630738"/>
          <p14:tracePt t="42517" x="10371138" y="4630738"/>
          <p14:tracePt t="42528" x="10396538" y="4630738"/>
          <p14:tracePt t="42533" x="10456863" y="4630738"/>
          <p14:tracePt t="42545" x="10507663" y="4630738"/>
          <p14:tracePt t="42549" x="10533063" y="4630738"/>
          <p14:tracePt t="42562" x="10566400" y="4630738"/>
          <p14:tracePt t="42565" x="10591800" y="4630738"/>
          <p14:tracePt t="42578" x="10634663" y="4630738"/>
          <p14:tracePt t="42582" x="10668000" y="4630738"/>
          <p14:tracePt t="42595" x="10685463" y="4630738"/>
          <p14:tracePt t="42598" x="10710863" y="4630738"/>
          <p14:tracePt t="42612" x="10726738" y="4630738"/>
          <p14:tracePt t="42614" x="10744200" y="4614863"/>
          <p14:tracePt t="42630" x="10744200" y="4605338"/>
          <p14:tracePt t="42645" x="10744200" y="4589463"/>
          <p14:tracePt t="42647" x="10744200" y="4554538"/>
          <p14:tracePt t="42661" x="10744200" y="4513263"/>
          <p14:tracePt t="42662" x="10685463" y="4419600"/>
          <p14:tracePt t="42670" x="10650538" y="4376738"/>
          <p14:tracePt t="42679" x="10591800" y="4318000"/>
          <p14:tracePt t="42686" x="10533063" y="4241800"/>
          <p14:tracePt t="42695" x="10507663" y="4216400"/>
          <p14:tracePt t="42702" x="10431463" y="4122738"/>
          <p14:tracePt t="42712" x="10380663" y="4097338"/>
          <p14:tracePt t="42718" x="10355263" y="4064000"/>
          <p14:tracePt t="42729" x="10261600" y="4021138"/>
          <p14:tracePt t="42734" x="10218738" y="4005263"/>
          <p14:tracePt t="42745" x="10160000" y="3987800"/>
          <p14:tracePt t="42750" x="10066338" y="3962400"/>
          <p14:tracePt t="42762" x="9982200" y="3962400"/>
          <p14:tracePt t="42766" x="9888538" y="3944938"/>
          <p14:tracePt t="42778" x="9804400" y="3944938"/>
          <p14:tracePt t="42782" x="9710738" y="3944938"/>
          <p14:tracePt t="42795" x="9618663" y="3944938"/>
          <p14:tracePt t="42798" x="9532938" y="3944938"/>
          <p14:tracePt t="42812" x="9456738" y="3944938"/>
          <p14:tracePt t="42815" x="9380538" y="3944938"/>
          <p14:tracePt t="42829" x="9304338" y="3962400"/>
          <p14:tracePt t="42831" x="9237663" y="3987800"/>
          <p14:tracePt t="42845" x="9144000" y="4021138"/>
          <p14:tracePt t="42847" x="9085263" y="4046538"/>
          <p14:tracePt t="42862" x="9009063" y="4097338"/>
          <p14:tracePt t="42863" x="8932863" y="4122738"/>
          <p14:tracePt t="42871" x="8856663" y="4165600"/>
          <p14:tracePt t="42879" x="8796338" y="4198938"/>
          <p14:tracePt t="42887" x="8770938" y="4224338"/>
          <p14:tracePt t="42895" x="8729663" y="4259263"/>
          <p14:tracePt t="42903" x="8653463" y="4318000"/>
          <p14:tracePt t="42911" x="8618538" y="4351338"/>
          <p14:tracePt t="42918" x="8593138" y="4376738"/>
          <p14:tracePt t="42928" x="8542338" y="4419600"/>
          <p14:tracePt t="42935" x="8516938" y="4470400"/>
          <p14:tracePt t="42946" x="8516938" y="4478338"/>
          <p14:tracePt t="42951" x="8483600" y="4529138"/>
          <p14:tracePt t="42962" x="8475663" y="4554538"/>
          <p14:tracePt t="42967" x="8458200" y="4589463"/>
          <p14:tracePt t="42978" x="8440738" y="4630738"/>
          <p14:tracePt t="42983" x="8440738" y="4648200"/>
          <p14:tracePt t="42995" x="8440738" y="4665663"/>
          <p14:tracePt t="42999" x="8440738" y="4691063"/>
          <p14:tracePt t="43012" x="8440738" y="4706938"/>
          <p14:tracePt t="43023" x="8440738" y="4724400"/>
          <p14:tracePt t="43031" x="8458200" y="4732338"/>
          <p14:tracePt t="43039" x="8501063" y="4749800"/>
          <p14:tracePt t="43047" x="8593138" y="4749800"/>
          <p14:tracePt t="43055" x="8694738" y="4767263"/>
          <p14:tracePt t="43063" x="8796338" y="4767263"/>
          <p14:tracePt t="43071" x="8948738" y="4767263"/>
          <p14:tracePt t="43079" x="9101138" y="4767263"/>
          <p14:tracePt t="43087" x="9263063" y="4767263"/>
          <p14:tracePt t="43095" x="9339263" y="4767263"/>
          <p14:tracePt t="43103" x="9491663" y="4767263"/>
          <p14:tracePt t="43112" x="9618663" y="4767263"/>
          <p14:tracePt t="43120" x="9771063" y="4732338"/>
          <p14:tracePt t="43128" x="9888538" y="4724400"/>
          <p14:tracePt t="43136" x="10007600" y="4691063"/>
          <p14:tracePt t="43145" x="10126663" y="4665663"/>
          <p14:tracePt t="43151" x="10236200" y="4630738"/>
          <p14:tracePt t="43162" x="10320338" y="4605338"/>
          <p14:tracePt t="43167" x="10396538" y="4572000"/>
          <p14:tracePt t="43179" x="10472738" y="4538663"/>
          <p14:tracePt t="43184" x="10533063" y="4513263"/>
          <p14:tracePt t="43195" x="10591800" y="4495800"/>
          <p14:tracePt t="43200" x="10634663" y="4470400"/>
          <p14:tracePt t="43212" x="10668000" y="4470400"/>
          <p14:tracePt t="43216" x="10710863" y="4437063"/>
          <p14:tracePt t="43229" x="10744200" y="4419600"/>
          <p14:tracePt t="43232" x="10787063" y="4411663"/>
          <p14:tracePt t="43245" x="10820400" y="4394200"/>
          <p14:tracePt t="43248" x="10828338" y="4394200"/>
          <p14:tracePt t="43263" x="10845800" y="4376738"/>
          <p14:tracePt t="43265" x="10863263" y="4376738"/>
          <p14:tracePt t="43279" x="10879138" y="4360863"/>
          <p14:tracePt t="43296" x="10879138" y="4335463"/>
          <p14:tracePt t="43304" x="10879138" y="4318000"/>
          <p14:tracePt t="43312" x="10879138" y="4284663"/>
          <p14:tracePt t="43320" x="10879138" y="4241800"/>
          <p14:tracePt t="43328" x="10863263" y="4198938"/>
          <p14:tracePt t="43336" x="10828338" y="4157663"/>
          <p14:tracePt t="43345" x="10787063" y="4106863"/>
          <p14:tracePt t="43352" x="10744200" y="4064000"/>
          <p14:tracePt t="43362" x="10701338" y="4021138"/>
          <p14:tracePt t="43368" x="10650538" y="3970338"/>
          <p14:tracePt t="43378" x="10591800" y="3929063"/>
          <p14:tracePt t="43384" x="10533063" y="3903663"/>
          <p14:tracePt t="43395" x="10472738" y="3868738"/>
          <p14:tracePt t="43400" x="10355263" y="3843338"/>
          <p14:tracePt t="43412" x="10253663" y="3827463"/>
          <p14:tracePt t="43416" x="10193338" y="3827463"/>
          <p14:tracePt t="43429" x="10066338" y="3827463"/>
          <p14:tracePt t="43432" x="9964738" y="3827463"/>
          <p14:tracePt t="43445" x="9847263" y="3827463"/>
          <p14:tracePt t="43449" x="9728200" y="3868738"/>
          <p14:tracePt t="43462" x="9634538" y="3903663"/>
          <p14:tracePt t="43465" x="9593263" y="3911600"/>
          <p14:tracePt t="43479" x="9532938" y="3944938"/>
          <p14:tracePt t="43481" x="9491663" y="3970338"/>
          <p14:tracePt t="43496" x="9431338" y="3987800"/>
          <p14:tracePt t="43498" x="9415463" y="4021138"/>
          <p14:tracePt t="43512" x="9380538" y="4030663"/>
          <p14:tracePt t="43514" x="9364663" y="4046538"/>
          <p14:tracePt t="43529" x="9321800" y="4081463"/>
          <p14:tracePt t="43537" x="9304338" y="4106863"/>
          <p14:tracePt t="43545" x="9296400" y="4122738"/>
          <p14:tracePt t="43553" x="9263063" y="4157663"/>
          <p14:tracePt t="43562" x="9245600" y="4165600"/>
          <p14:tracePt t="43569" x="9237663" y="4198938"/>
          <p14:tracePt t="43578" x="9202738" y="4224338"/>
          <p14:tracePt t="43585" x="9186863" y="4241800"/>
          <p14:tracePt t="43595" x="9177338" y="4259263"/>
          <p14:tracePt t="43601" x="9161463" y="4275138"/>
          <p14:tracePt t="43617" x="9161463" y="4284663"/>
          <p14:tracePt t="43629" x="9144000" y="4284663"/>
          <p14:tracePt t="43645" x="9144000" y="4300538"/>
          <p14:tracePt t="44115" x="9101138" y="4351338"/>
          <p14:tracePt t="44127" x="9050338" y="4411663"/>
          <p14:tracePt t="44131" x="9024938" y="4470400"/>
          <p14:tracePt t="44139" x="8983663" y="4529138"/>
          <p14:tracePt t="44147" x="8932863" y="4605338"/>
          <p14:tracePt t="44155" x="8907463" y="4665663"/>
          <p14:tracePt t="44163" x="8813800" y="4808538"/>
          <p14:tracePt t="44177" x="8755063" y="4927600"/>
          <p14:tracePt t="44179" x="8653463" y="5173663"/>
          <p14:tracePt t="44187" x="8593138" y="5316538"/>
          <p14:tracePt t="44195" x="8559800" y="5392738"/>
          <p14:tracePt t="44203" x="8516938" y="5529263"/>
          <p14:tracePt t="44211" x="8483600" y="5664200"/>
          <p14:tracePt t="44219" x="8475663" y="5707063"/>
          <p14:tracePt t="44228" x="8458200" y="5799138"/>
          <p14:tracePt t="44235" x="8440738" y="5859463"/>
          <p14:tracePt t="44245" x="8424863" y="5900738"/>
          <p14:tracePt t="44251" x="8415338" y="5935663"/>
          <p14:tracePt t="44262" x="8415338" y="5961063"/>
          <p14:tracePt t="44267" x="8415338" y="5976938"/>
          <p14:tracePt t="44279" x="8399463" y="5976938"/>
          <p14:tracePt t="44294" x="8399463" y="5994400"/>
          <p14:tracePt t="44412" x="8399463" y="6002338"/>
          <p14:tracePt t="44428" x="8382000" y="6002338"/>
          <p14:tracePt t="44509" x="8364538" y="6002338"/>
          <p14:tracePt t="44517" x="8364538" y="5994400"/>
          <p14:tracePt t="44527" x="8364538" y="5976938"/>
          <p14:tracePt t="44532" x="8348663" y="5961063"/>
          <p14:tracePt t="44543" x="8339138" y="5943600"/>
          <p14:tracePt t="44548" x="8339138" y="5935663"/>
          <p14:tracePt t="44561" x="8323263" y="5918200"/>
          <p14:tracePt t="44565" x="8305800" y="5900738"/>
          <p14:tracePt t="44573" x="8305800" y="5884863"/>
          <p14:tracePt t="44580" x="8288338" y="5875338"/>
          <p14:tracePt t="44597" x="8288338" y="5859463"/>
          <p14:tracePt t="44621" x="8280400" y="5842000"/>
          <p14:tracePt t="44653" x="8262938" y="5824538"/>
          <p14:tracePt t="44669" x="8247063" y="5808663"/>
          <p14:tracePt t="44685" x="8229600" y="5799138"/>
          <p14:tracePt t="44693" x="8229600" y="5783263"/>
          <p14:tracePt t="44701" x="8221663" y="5748338"/>
          <p14:tracePt t="44711" x="8204200" y="5740400"/>
          <p14:tracePt t="44717" x="8204200" y="5722938"/>
          <p14:tracePt t="44728" x="8186738" y="5722938"/>
          <p14:tracePt t="44733" x="8186738" y="5707063"/>
          <p14:tracePt t="44745" x="8170863" y="5689600"/>
          <p14:tracePt t="45327" x="8186738" y="5689600"/>
          <p14:tracePt t="45335" x="8204200" y="5681663"/>
          <p14:tracePt t="45344" x="8229600" y="5681663"/>
          <p14:tracePt t="45351" x="8247063" y="5664200"/>
          <p14:tracePt t="45360" x="8280400" y="5646738"/>
          <p14:tracePt t="45367" x="8288338" y="5630863"/>
          <p14:tracePt t="45377" x="8323263" y="5621338"/>
          <p14:tracePt t="45383" x="8348663" y="5621338"/>
          <p14:tracePt t="45393" x="8382000" y="5588000"/>
          <p14:tracePt t="45399" x="8415338" y="5588000"/>
          <p14:tracePt t="45411" x="8424863" y="5570538"/>
          <p14:tracePt t="45415" x="8458200" y="5554663"/>
          <p14:tracePt t="45423" x="8501063" y="5545138"/>
          <p14:tracePt t="45432" x="8516938" y="5545138"/>
          <p14:tracePt t="45440" x="8542338" y="5529263"/>
          <p14:tracePt t="45448" x="8577263" y="5529263"/>
          <p14:tracePt t="45456" x="8602663" y="5511800"/>
          <p14:tracePt t="45464" x="8618538" y="5511800"/>
          <p14:tracePt t="45471" x="8653463" y="5494338"/>
          <p14:tracePt t="45480" x="8669338" y="5486400"/>
          <p14:tracePt t="45488" x="8678863" y="5486400"/>
          <p14:tracePt t="45496" x="8694738" y="5468938"/>
          <p14:tracePt t="45504" x="8729663" y="5468938"/>
          <p14:tracePt t="45512" x="8737600" y="5453063"/>
          <p14:tracePt t="45520" x="8770938" y="5453063"/>
          <p14:tracePt t="45528" x="8770938" y="5435600"/>
          <p14:tracePt t="45536" x="8796338" y="5435600"/>
          <p14:tracePt t="45545" x="8813800" y="5427663"/>
          <p14:tracePt t="45552" x="8831263" y="5427663"/>
          <p14:tracePt t="45562" x="8847138" y="5427663"/>
          <p14:tracePt t="45568" x="8856663" y="5410200"/>
          <p14:tracePt t="45584" x="8872538" y="5410200"/>
          <p14:tracePt t="45600" x="8890000" y="5410200"/>
          <p14:tracePt t="45612" x="8890000" y="5392738"/>
          <p14:tracePt t="45616" x="8907463" y="5392738"/>
          <p14:tracePt t="45629" x="8923338" y="5392738"/>
          <p14:tracePt t="45632" x="8932863" y="5376863"/>
          <p14:tracePt t="45646" x="8948738" y="5376863"/>
          <p14:tracePt t="45656" x="8966200" y="5367338"/>
          <p14:tracePt t="45664" x="8983663" y="5367338"/>
          <p14:tracePt t="45678" x="8991600" y="5367338"/>
          <p14:tracePt t="45688" x="9009063" y="5351463"/>
          <p14:tracePt t="45696" x="9024938" y="5351463"/>
          <p14:tracePt t="45712" x="9042400" y="5351463"/>
          <p14:tracePt t="45720" x="9042400" y="5334000"/>
          <p14:tracePt t="45728" x="9050338" y="5334000"/>
          <p14:tracePt t="45744" x="9067800" y="5334000"/>
          <p14:tracePt t="45752" x="9085263" y="5334000"/>
          <p14:tracePt t="45768" x="9101138" y="5316538"/>
          <p14:tracePt t="45778" x="9110663" y="5316538"/>
          <p14:tracePt t="45784" x="9126538" y="5316538"/>
          <p14:tracePt t="45794" x="9144000" y="5316538"/>
          <p14:tracePt t="45801" x="9144000" y="5300663"/>
          <p14:tracePt t="45811" x="9177338" y="5300663"/>
          <p14:tracePt t="45817" x="9202738" y="5291138"/>
          <p14:tracePt t="45828" x="9220200" y="5291138"/>
          <p14:tracePt t="45833" x="9245600" y="5275263"/>
          <p14:tracePt t="45845" x="9278938" y="5275263"/>
          <p14:tracePt t="45849" x="9304338" y="5257800"/>
          <p14:tracePt t="45857" x="9321800" y="5240338"/>
          <p14:tracePt t="45865" x="9355138" y="5240338"/>
          <p14:tracePt t="45873" x="9364663" y="5240338"/>
          <p14:tracePt t="45881" x="9398000" y="5232400"/>
          <p14:tracePt t="45889" x="9415463" y="5232400"/>
          <p14:tracePt t="45905" x="9431338" y="5214938"/>
          <p14:tracePt t="45913" x="9440863" y="5214938"/>
          <p14:tracePt t="45921" x="9456738" y="5214938"/>
          <p14:tracePt t="45929" x="9474200" y="5199063"/>
          <p14:tracePt t="45938" x="9491663" y="5199063"/>
          <p14:tracePt t="45946" x="9499600" y="5199063"/>
          <p14:tracePt t="45953" x="9532938" y="5181600"/>
          <p14:tracePt t="45962" x="9550400" y="5181600"/>
          <p14:tracePt t="45969" x="9558338" y="5173663"/>
          <p14:tracePt t="45978" x="9593263" y="5173663"/>
          <p14:tracePt t="45985" x="9609138" y="5173663"/>
          <p14:tracePt t="45995" x="9618663" y="5156200"/>
          <p14:tracePt t="46001" x="9634538" y="5156200"/>
          <p14:tracePt t="46011" x="9669463" y="5156200"/>
          <p14:tracePt t="46017" x="9685338" y="5138738"/>
          <p14:tracePt t="46028" x="9694863" y="5138738"/>
          <p14:tracePt t="46033" x="9710738" y="5138738"/>
          <p14:tracePt t="46045" x="9728200" y="5138738"/>
          <p14:tracePt t="46049" x="9745663" y="5138738"/>
          <p14:tracePt t="46061" x="9753600" y="5122863"/>
          <p14:tracePt t="46065" x="9771063" y="5122863"/>
          <p14:tracePt t="46073" x="9786938" y="5122863"/>
          <p14:tracePt t="46081" x="9804400" y="5122863"/>
          <p14:tracePt t="46090" x="9812338" y="5122863"/>
          <p14:tracePt t="46098" x="9829800" y="5122863"/>
          <p14:tracePt t="46110" x="9863138" y="5122863"/>
          <p14:tracePt t="46114" x="9888538" y="5113338"/>
          <p14:tracePt t="46122" x="9906000" y="5113338"/>
          <p14:tracePt t="46130" x="9939338" y="5113338"/>
          <p14:tracePt t="46138" x="9964738" y="5097463"/>
          <p14:tracePt t="46146" x="9999663" y="5080000"/>
          <p14:tracePt t="46154" x="10025063" y="5080000"/>
          <p14:tracePt t="46162" x="10058400" y="5080000"/>
          <p14:tracePt t="46170" x="10066338" y="5080000"/>
          <p14:tracePt t="46178" x="10083800" y="5062538"/>
          <p14:tracePt t="46186" x="10117138" y="5062538"/>
          <p14:tracePt t="46195" x="10126663" y="5062538"/>
          <p14:tracePt t="46202" x="10142538" y="5062538"/>
          <p14:tracePt t="46212" x="10160000" y="5062538"/>
          <p14:tracePt t="46218" x="10177463" y="5062538"/>
          <p14:tracePt t="46228" x="10202863" y="5062538"/>
          <p14:tracePt t="46234" x="10218738" y="5062538"/>
          <p14:tracePt t="46246" x="10236200" y="5062538"/>
          <p14:tracePt t="46250" x="10261600" y="5062538"/>
          <p14:tracePt t="46262" x="10294938" y="5062538"/>
          <p14:tracePt t="46266" x="10312400" y="5062538"/>
          <p14:tracePt t="46279" x="10337800" y="5046663"/>
          <p14:tracePt t="46282" x="10371138" y="5046663"/>
          <p14:tracePt t="46295" x="10414000" y="5046663"/>
          <p14:tracePt t="46299" x="10447338" y="5046663"/>
          <p14:tracePt t="46312" x="10472738" y="5046663"/>
          <p14:tracePt t="46314" x="10507663" y="5037138"/>
          <p14:tracePt t="46329" x="10533063" y="5037138"/>
          <p14:tracePt t="46331" x="10566400" y="5021263"/>
          <p14:tracePt t="46346" x="10609263" y="5021263"/>
          <p14:tracePt t="46348" x="10634663" y="5003800"/>
          <p14:tracePt t="46362" x="10650538" y="5003800"/>
          <p14:tracePt t="46363" x="10685463" y="5003800"/>
          <p14:tracePt t="46378" x="10701338" y="5003800"/>
          <p14:tracePt t="46378" x="10710863" y="5003800"/>
          <p14:tracePt t="46387" x="10726738" y="5003800"/>
          <p14:tracePt t="46395" x="10744200" y="4986338"/>
          <p14:tracePt t="46403" x="10761663" y="4986338"/>
          <p14:tracePt t="46427" x="10769600" y="4986338"/>
          <p14:tracePt t="46459" x="10787063" y="4986338"/>
          <p14:tracePt t="46483" x="10802938" y="4986338"/>
          <p14:tracePt t="46499" x="10820400" y="4986338"/>
          <p14:tracePt t="46515" x="10828338" y="4986338"/>
          <p14:tracePt t="46523" x="10845800" y="4986338"/>
          <p14:tracePt t="46531" x="10863263" y="4986338"/>
          <p14:tracePt t="46547" x="10879138" y="4986338"/>
          <p14:tracePt t="46555" x="10888663" y="4986338"/>
          <p14:tracePt t="46564" x="10904538" y="4986338"/>
          <p14:tracePt t="46579" x="10922000" y="4986338"/>
          <p14:tracePt t="46587" x="10939463" y="4986338"/>
          <p14:tracePt t="46603" x="10955338" y="4978400"/>
          <p14:tracePt t="46619" x="10964863" y="4978400"/>
          <p14:tracePt t="46651" x="10980738" y="4978400"/>
          <p14:tracePt t="46836" x="10998200" y="4978400"/>
          <p14:tracePt t="47342" x="10980738" y="4978400"/>
          <p14:tracePt t="47398" x="10964863" y="4978400"/>
          <p14:tracePt t="47422" x="10955338" y="4978400"/>
          <p14:tracePt t="47446" x="10939463" y="4978400"/>
          <p14:tracePt t="47671" x="10922000" y="4978400"/>
          <p14:tracePt t="47679" x="10904538" y="4978400"/>
          <p14:tracePt t="47687" x="10863263" y="4978400"/>
          <p14:tracePt t="47695" x="10820400" y="4978400"/>
          <p14:tracePt t="47703" x="10744200" y="4978400"/>
          <p14:tracePt t="47711" x="10609263" y="4978400"/>
          <p14:tracePt t="47719" x="10472738" y="4978400"/>
          <p14:tracePt t="47728" x="10380663" y="4978400"/>
          <p14:tracePt t="47736" x="10177463" y="4986338"/>
          <p14:tracePt t="47744" x="10083800" y="4986338"/>
          <p14:tracePt t="47751" x="9939338" y="4986338"/>
          <p14:tracePt t="47761" x="9804400" y="4986338"/>
          <p14:tracePt t="47768" x="9652000" y="4986338"/>
          <p14:tracePt t="47776" x="9517063" y="4986338"/>
          <p14:tracePt t="47784" x="9415463" y="4986338"/>
          <p14:tracePt t="47795" x="9321800" y="4986338"/>
          <p14:tracePt t="47799" x="9237663" y="4986338"/>
          <p14:tracePt t="47811" x="9186863" y="4986338"/>
          <p14:tracePt t="47816" x="9144000" y="4986338"/>
          <p14:tracePt t="47824" x="9067800" y="4986338"/>
          <p14:tracePt t="47832" x="8991600" y="4986338"/>
          <p14:tracePt t="47840" x="8948738" y="4986338"/>
          <p14:tracePt t="47848" x="8907463" y="4986338"/>
          <p14:tracePt t="47860" x="8856663" y="4986338"/>
          <p14:tracePt t="47864" x="8831263" y="4986338"/>
          <p14:tracePt t="47872" x="8796338" y="4986338"/>
          <p14:tracePt t="47880" x="8755063" y="4986338"/>
          <p14:tracePt t="47888" x="8729663" y="4986338"/>
          <p14:tracePt t="47896" x="8694738" y="4986338"/>
          <p14:tracePt t="47904" x="8678863" y="4986338"/>
          <p14:tracePt t="47912" x="8669338" y="4986338"/>
          <p14:tracePt t="47920" x="8653463" y="4986338"/>
          <p14:tracePt t="47945" x="8653463" y="4978400"/>
          <p14:tracePt t="47952" x="8636000" y="4978400"/>
          <p14:tracePt t="47984" x="8618538" y="4978400"/>
          <p14:tracePt t="47993" x="8602663" y="4978400"/>
          <p14:tracePt t="48000" x="8593138" y="4978400"/>
          <p14:tracePt t="48011" x="8577263" y="4978400"/>
          <p14:tracePt t="48016" x="8542338" y="4978400"/>
          <p14:tracePt t="48026" x="8534400" y="4978400"/>
          <p14:tracePt t="48032" x="8501063" y="4978400"/>
          <p14:tracePt t="48040" x="8475663" y="4978400"/>
          <p14:tracePt t="48048" x="8440738" y="4978400"/>
          <p14:tracePt t="48057" x="8424863" y="4978400"/>
          <p14:tracePt t="48064" x="8399463" y="4978400"/>
          <p14:tracePt t="48072" x="8364538" y="4978400"/>
          <p14:tracePt t="48080" x="8348663" y="4978400"/>
          <p14:tracePt t="48088" x="8323263" y="4960938"/>
          <p14:tracePt t="48097" x="8305800" y="4960938"/>
          <p14:tracePt t="48104" x="8288338" y="4960938"/>
          <p14:tracePt t="48113" x="8280400" y="4960938"/>
          <p14:tracePt t="48121" x="8262938" y="4960938"/>
          <p14:tracePt t="48145" x="8247063" y="4960938"/>
          <p14:tracePt t="48988" x="8280400" y="4960938"/>
          <p14:tracePt t="48996" x="8305800" y="4960938"/>
          <p14:tracePt t="49004" x="8348663" y="4960938"/>
          <p14:tracePt t="49012" x="8399463" y="4960938"/>
          <p14:tracePt t="49020" x="8424863" y="4960938"/>
          <p14:tracePt t="49033" x="8475663" y="4945063"/>
          <p14:tracePt t="49036" x="8542338" y="4927600"/>
          <p14:tracePt t="49044" x="8593138" y="4919663"/>
          <p14:tracePt t="49052" x="8636000" y="4902200"/>
          <p14:tracePt t="49061" x="8678863" y="4884738"/>
          <p14:tracePt t="49068" x="8729663" y="4868863"/>
          <p14:tracePt t="49078" x="8788400" y="4859338"/>
          <p14:tracePt t="49084" x="8831263" y="4843463"/>
          <p14:tracePt t="49095" x="8890000" y="4826000"/>
          <p14:tracePt t="49100" x="8948738" y="4826000"/>
          <p14:tracePt t="49111" x="8991600" y="4808538"/>
          <p14:tracePt t="49116" x="9042400" y="4808538"/>
          <p14:tracePt t="49128" x="9085263" y="4808538"/>
          <p14:tracePt t="49132" x="9126538" y="4792663"/>
          <p14:tracePt t="49140" x="9177338" y="4792663"/>
          <p14:tracePt t="49148" x="9202738" y="4783138"/>
          <p14:tracePt t="49156" x="9220200" y="4783138"/>
          <p14:tracePt t="49164" x="9245600" y="4783138"/>
          <p14:tracePt t="49172" x="9263063" y="4783138"/>
          <p14:tracePt t="49180" x="9278938" y="4783138"/>
          <p14:tracePt t="49196" x="9296400" y="4767263"/>
          <p14:tracePt t="49204" x="9304338" y="4767263"/>
          <p14:tracePt t="49212" x="9321800" y="4767263"/>
          <p14:tracePt t="49220" x="9339263" y="4767263"/>
          <p14:tracePt t="49229" x="9355138" y="4767263"/>
          <p14:tracePt t="49237" x="9380538" y="4767263"/>
          <p14:tracePt t="49245" x="9431338" y="4749800"/>
          <p14:tracePt t="49253" x="9440863" y="4749800"/>
          <p14:tracePt t="49261" x="9499600" y="4749800"/>
          <p14:tracePt t="49269" x="9517063" y="4749800"/>
          <p14:tracePt t="49278" x="9558338" y="4732338"/>
          <p14:tracePt t="49285" x="9593263" y="4732338"/>
          <p14:tracePt t="49295" x="9634538" y="4732338"/>
          <p14:tracePt t="49301" x="9669463" y="4724400"/>
          <p14:tracePt t="49312" x="9694863" y="4724400"/>
          <p14:tracePt t="49317" x="9753600" y="4724400"/>
          <p14:tracePt t="49328" x="9771063" y="4724400"/>
          <p14:tracePt t="49333" x="9829800" y="4724400"/>
          <p14:tracePt t="49345" x="9863138" y="4706938"/>
          <p14:tracePt t="49349" x="9906000" y="4706938"/>
          <p14:tracePt t="49357" x="9948863" y="4691063"/>
          <p14:tracePt t="49365" x="9999663" y="4691063"/>
          <p14:tracePt t="49373" x="10040938" y="4673600"/>
          <p14:tracePt t="49381" x="10101263" y="4673600"/>
          <p14:tracePt t="49389" x="10142538" y="4665663"/>
          <p14:tracePt t="49397" x="10160000" y="4648200"/>
          <p14:tracePt t="49405" x="10202863" y="4648200"/>
          <p14:tracePt t="49413" x="10253663" y="4630738"/>
          <p14:tracePt t="49421" x="10279063" y="4614863"/>
          <p14:tracePt t="49429" x="10312400" y="4614863"/>
          <p14:tracePt t="49437" x="10337800" y="4614863"/>
          <p14:tracePt t="49446" x="10355263" y="4605338"/>
          <p14:tracePt t="49453" x="10380663" y="4605338"/>
          <p14:tracePt t="49462" x="10396538" y="4589463"/>
          <p14:tracePt t="49469" x="10431463" y="4589463"/>
          <p14:tracePt t="49478" x="10456863" y="4589463"/>
          <p14:tracePt t="49485" x="10472738" y="4589463"/>
          <p14:tracePt t="49495" x="10515600" y="4589463"/>
          <p14:tracePt t="49501" x="10533063" y="4589463"/>
          <p14:tracePt t="49512" x="10574338" y="4589463"/>
          <p14:tracePt t="49517" x="10591800" y="4589463"/>
          <p14:tracePt t="49529" x="10634663" y="4589463"/>
          <p14:tracePt t="49533" x="10668000" y="4589463"/>
          <p14:tracePt t="49546" x="10685463" y="4589463"/>
          <p14:tracePt t="49550" x="10726738" y="4589463"/>
          <p14:tracePt t="49562" x="10761663" y="4589463"/>
          <p14:tracePt t="49566" x="10769600" y="4589463"/>
          <p14:tracePt t="49579" x="10787063" y="4605338"/>
          <p14:tracePt t="49582" x="10820400" y="4605338"/>
          <p14:tracePt t="49596" x="10828338" y="4605338"/>
          <p14:tracePt t="49598" x="10845800" y="4605338"/>
          <p14:tracePt t="49612" x="10863263" y="4605338"/>
          <p14:tracePt t="49615" x="10879138" y="4605338"/>
          <p14:tracePt t="49629" x="10888663" y="4605338"/>
          <p14:tracePt t="49631" x="10904538" y="4605338"/>
          <p14:tracePt t="49645" x="10922000" y="4605338"/>
          <p14:tracePt t="49647" x="10939463" y="4605338"/>
          <p14:tracePt t="49662" x="10955338" y="4605338"/>
          <p14:tracePt t="49662" x="10964863" y="4605338"/>
          <p14:tracePt t="49678" x="10980738" y="4589463"/>
          <p14:tracePt t="49686" x="10998200" y="4589463"/>
          <p14:tracePt t="49695" x="11015663" y="4589463"/>
          <p14:tracePt t="49718" x="11023600" y="4589463"/>
          <p14:tracePt t="49742" x="11041063" y="4589463"/>
          <p14:tracePt t="49806" x="11056938" y="4589463"/>
          <p14:tracePt t="81456" x="11056938" y="4495800"/>
          <p14:tracePt t="81464" x="11082338" y="4394200"/>
          <p14:tracePt t="81472" x="11117263" y="4284663"/>
          <p14:tracePt t="81480" x="11142663" y="4198938"/>
          <p14:tracePt t="81488" x="11176000" y="4106863"/>
          <p14:tracePt t="81498" x="11209338" y="4005263"/>
          <p14:tracePt t="81504" x="11252200" y="3886200"/>
          <p14:tracePt t="81521" x="11295063" y="3767138"/>
          <p14:tracePt t="81522" x="11328400" y="3649663"/>
          <p14:tracePt t="81528" x="11396663" y="3403600"/>
          <p14:tracePt t="81536" x="11472863" y="3182938"/>
          <p14:tracePt t="81546" x="11506200" y="3065463"/>
          <p14:tracePt t="81552" x="11549063" y="2887663"/>
          <p14:tracePt t="81563" x="11582400" y="2735263"/>
          <p14:tracePt t="81568" x="11590338" y="2616200"/>
          <p14:tracePt t="81579" x="11590338" y="2522538"/>
          <p14:tracePt t="81584" x="11590338" y="2438400"/>
          <p14:tracePt t="81596" x="11590338" y="2362200"/>
          <p14:tracePt t="81601" x="11564938" y="2268538"/>
          <p14:tracePt t="81613" x="11488738" y="2151063"/>
          <p14:tracePt t="81617" x="11447463" y="2108200"/>
          <p14:tracePt t="81630" x="11387138" y="2014538"/>
          <p14:tracePt t="81633" x="11310938" y="1912938"/>
          <p14:tracePt t="81646" x="11252200" y="1820863"/>
          <p14:tracePt t="81649" x="11193463" y="1719263"/>
          <p14:tracePt t="81662" x="11142663" y="1617663"/>
          <p14:tracePt t="81665" x="11099800" y="1490663"/>
          <p14:tracePt t="81680" x="11074400" y="1389063"/>
          <p14:tracePt t="81682" x="11023600" y="1270000"/>
          <p14:tracePt t="81696" x="10939463" y="1092200"/>
          <p14:tracePt t="81699" x="10904538" y="1033463"/>
          <p14:tracePt t="81713" x="10828338" y="922338"/>
          <p14:tracePt t="81930" x="10828338" y="914400"/>
          <p14:tracePt t="81937" x="10828338" y="838200"/>
          <p14:tracePt t="81946" x="10828338" y="728663"/>
          <p14:tracePt t="81954" x="10820400" y="566738"/>
          <p14:tracePt t="81962" x="10820400" y="431800"/>
          <p14:tracePt t="81970" x="10802938" y="296863"/>
          <p14:tracePt t="81978" x="10802938" y="195263"/>
          <p14:tracePt t="81986" x="10787063" y="93663"/>
          <p14:tracePt t="81994" x="10769600" y="1746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7485-38C0-F59D-EBCC-E7F4B44D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7362C-F1ED-2870-51C3-6CA34588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5412E4-21AC-0D7B-1D23-D413A8DCFD19}"/>
              </a:ext>
            </a:extLst>
          </p:cNvPr>
          <p:cNvSpPr txBox="1">
            <a:spLocks/>
          </p:cNvSpPr>
          <p:nvPr/>
        </p:nvSpPr>
        <p:spPr>
          <a:xfrm>
            <a:off x="511664" y="1657646"/>
            <a:ext cx="6618144" cy="39649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 err="1"/>
              <a:t>dMRI</a:t>
            </a:r>
            <a:r>
              <a:rPr lang="en-US" sz="1900" dirty="0"/>
              <a:t> can be used to access the brain tissue development</a:t>
            </a:r>
          </a:p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/>
              <a:t>Tracking infant development</a:t>
            </a:r>
          </a:p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/>
              <a:t>Younger babies have higher brain diffusivity compared to older babies</a:t>
            </a:r>
          </a:p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/>
              <a:t>Older babies have higher anisotropic diffusion characterized by an increase in myelination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16B0FF-3186-F945-1C25-BB64D3BB0547}"/>
              </a:ext>
            </a:extLst>
          </p:cNvPr>
          <p:cNvSpPr txBox="1"/>
          <p:nvPr/>
        </p:nvSpPr>
        <p:spPr>
          <a:xfrm>
            <a:off x="6675952" y="2158380"/>
            <a:ext cx="5056909" cy="1773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>
                <a:solidFill>
                  <a:srgbClr val="2635B5"/>
                </a:solidFill>
              </a:rPr>
              <a:t>Different ROIs</a:t>
            </a:r>
          </a:p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>
                <a:solidFill>
                  <a:srgbClr val="2635B5"/>
                </a:solidFill>
              </a:rPr>
              <a:t>Larger dataset</a:t>
            </a:r>
          </a:p>
          <a:p>
            <a:pPr marL="285750" indent="-285750">
              <a:lnSpc>
                <a:spcPct val="200000"/>
              </a:lnSpc>
              <a:buFont typeface="Wingdings" panose="020B0604020202020204" pitchFamily="34" charset="0"/>
              <a:buChar char="Ø"/>
            </a:pPr>
            <a:r>
              <a:rPr lang="en-US" sz="1900" dirty="0">
                <a:solidFill>
                  <a:srgbClr val="2635B5"/>
                </a:solidFill>
              </a:rPr>
              <a:t>Predicting neurological conditions of infants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42CA2-7D78-1F5E-FD66-808E5F172D3F}"/>
              </a:ext>
            </a:extLst>
          </p:cNvPr>
          <p:cNvSpPr txBox="1">
            <a:spLocks/>
          </p:cNvSpPr>
          <p:nvPr/>
        </p:nvSpPr>
        <p:spPr>
          <a:xfrm>
            <a:off x="6675952" y="1472012"/>
            <a:ext cx="5085313" cy="189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2635B5"/>
                </a:solidFill>
              </a:rPr>
              <a:t>Future work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B28352-5044-A0D4-59B9-CABE297709E8}"/>
              </a:ext>
            </a:extLst>
          </p:cNvPr>
          <p:cNvSpPr txBox="1">
            <a:spLocks/>
          </p:cNvSpPr>
          <p:nvPr/>
        </p:nvSpPr>
        <p:spPr>
          <a:xfrm>
            <a:off x="7129808" y="5808186"/>
            <a:ext cx="1791028" cy="830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SCAN ME to get access to our PDF report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29D62C9-430F-3D78-E638-FEBD4E291BCE}"/>
              </a:ext>
            </a:extLst>
          </p:cNvPr>
          <p:cNvSpPr txBox="1">
            <a:spLocks/>
          </p:cNvSpPr>
          <p:nvPr/>
        </p:nvSpPr>
        <p:spPr>
          <a:xfrm>
            <a:off x="8920836" y="5827618"/>
            <a:ext cx="2004394" cy="8306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SCAN ME to get access to our experiment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59A5C73E-342F-23BA-7C0D-7CE2350C6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864" y="4263475"/>
            <a:ext cx="1500916" cy="1500916"/>
          </a:xfrm>
          <a:prstGeom prst="rect">
            <a:avLst/>
          </a:prstGeom>
        </p:spPr>
      </p:pic>
      <p:pic>
        <p:nvPicPr>
          <p:cNvPr id="17" name="Picture 16" descr="A qr code with black background&#10;&#10;Description automatically generated">
            <a:extLst>
              <a:ext uri="{FF2B5EF4-FFF2-40B4-BE49-F238E27FC236}">
                <a16:creationId xmlns:a16="http://schemas.microsoft.com/office/drawing/2014/main" id="{357A1702-FD28-1DA7-8D93-8094AFF169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2575" y="4263476"/>
            <a:ext cx="1500915" cy="1500915"/>
          </a:xfrm>
          <a:prstGeom prst="rect">
            <a:avLst/>
          </a:prstGeom>
        </p:spPr>
      </p:pic>
      <p:pic>
        <p:nvPicPr>
          <p:cNvPr id="41" name="Audio 40">
            <a:extLst>
              <a:ext uri="{FF2B5EF4-FFF2-40B4-BE49-F238E27FC236}">
                <a16:creationId xmlns:a16="http://schemas.microsoft.com/office/drawing/2014/main" id="{C4E6ADF4-8CFD-4A2A-20B1-25B6ADF68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27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09"/>
    </mc:Choice>
    <mc:Fallback xmlns="">
      <p:transition spd="slow" advTm="4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3695-F089-234B-14DF-448A3AE3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Acknowledgements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1F8F2-0127-6F37-9888-6504F119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E3B995F-9DF0-434B-ABBC-5E143E78A6A5}"/>
              </a:ext>
            </a:extLst>
          </p:cNvPr>
          <p:cNvSpPr txBox="1">
            <a:spLocks/>
          </p:cNvSpPr>
          <p:nvPr/>
        </p:nvSpPr>
        <p:spPr>
          <a:xfrm>
            <a:off x="668845" y="2507308"/>
            <a:ext cx="4402031" cy="17817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Arial"/>
                <a:cs typeface="Arial"/>
              </a:rPr>
              <a:t>Erjun</a:t>
            </a:r>
            <a:r>
              <a:rPr lang="en-US" sz="1800" dirty="0">
                <a:latin typeface="Arial"/>
                <a:cs typeface="Arial"/>
              </a:rPr>
              <a:t> Zhang, </a:t>
            </a:r>
            <a:r>
              <a:rPr lang="en-US" sz="1800" dirty="0" err="1">
                <a:latin typeface="Arial"/>
                <a:cs typeface="Arial"/>
              </a:rPr>
              <a:t>Ph.D</a:t>
            </a:r>
            <a:r>
              <a:rPr lang="en-US" sz="1800" dirty="0">
                <a:latin typeface="Arial"/>
                <a:cs typeface="Arial"/>
              </a:rPr>
              <a:t> candidate</a:t>
            </a:r>
          </a:p>
          <a:p>
            <a:r>
              <a:rPr lang="en-US" sz="1800" dirty="0">
                <a:latin typeface="Arial"/>
                <a:cs typeface="Arial"/>
              </a:rPr>
              <a:t>Dr. Benjamin De </a:t>
            </a:r>
            <a:r>
              <a:rPr lang="en-US" sz="1800" dirty="0" err="1">
                <a:latin typeface="Arial"/>
                <a:cs typeface="Arial"/>
              </a:rPr>
              <a:t>Leener</a:t>
            </a:r>
            <a:r>
              <a:rPr lang="en-US" sz="1800" dirty="0">
                <a:latin typeface="Arial"/>
                <a:cs typeface="Arial"/>
              </a:rPr>
              <a:t>, </a:t>
            </a:r>
            <a:r>
              <a:rPr lang="en-US" sz="1800" dirty="0" err="1">
                <a:latin typeface="Arial"/>
                <a:cs typeface="Arial"/>
              </a:rPr>
              <a:t>Ph.D</a:t>
            </a:r>
            <a:endParaRPr lang="en-US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Dr. Gregory A. </a:t>
            </a:r>
            <a:r>
              <a:rPr lang="en-US" sz="1800" dirty="0" err="1">
                <a:latin typeface="Arial"/>
                <a:cs typeface="Arial"/>
              </a:rPr>
              <a:t>Lodygensky</a:t>
            </a:r>
            <a:r>
              <a:rPr lang="en-US" sz="1800" dirty="0">
                <a:latin typeface="Arial"/>
                <a:cs typeface="Arial"/>
              </a:rPr>
              <a:t>, MD</a:t>
            </a:r>
          </a:p>
          <a:p>
            <a:r>
              <a:rPr lang="en-US" sz="1800" dirty="0">
                <a:latin typeface="Arial"/>
                <a:ea typeface="+mn-lt"/>
                <a:cs typeface="Arial"/>
              </a:rPr>
              <a:t>Michelle Poulin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1B55ED-9719-6996-9749-D5253661263A}"/>
              </a:ext>
            </a:extLst>
          </p:cNvPr>
          <p:cNvCxnSpPr>
            <a:cxnSpLocks/>
          </p:cNvCxnSpPr>
          <p:nvPr/>
        </p:nvCxnSpPr>
        <p:spPr>
          <a:xfrm>
            <a:off x="546369" y="4191714"/>
            <a:ext cx="5600395" cy="6320"/>
          </a:xfrm>
          <a:prstGeom prst="straightConnector1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6C5BE4AE-C3B8-87DB-0F27-9CA785FBE873}"/>
              </a:ext>
            </a:extLst>
          </p:cNvPr>
          <p:cNvSpPr txBox="1">
            <a:spLocks/>
          </p:cNvSpPr>
          <p:nvPr/>
        </p:nvSpPr>
        <p:spPr>
          <a:xfrm>
            <a:off x="668845" y="4329651"/>
            <a:ext cx="4402031" cy="10441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 spc="51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Dr. Hélène Nadeau, </a:t>
            </a:r>
            <a:r>
              <a:rPr lang="en-US" sz="1800" err="1">
                <a:latin typeface="Arial"/>
                <a:cs typeface="Arial"/>
              </a:rPr>
              <a:t>Ph.D</a:t>
            </a:r>
            <a:endParaRPr lang="en-US" sz="180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Dr. Sylvia Cox, </a:t>
            </a:r>
            <a:r>
              <a:rPr lang="en-US" sz="1800" err="1">
                <a:latin typeface="Arial"/>
                <a:cs typeface="Arial"/>
              </a:rPr>
              <a:t>Ph.D</a:t>
            </a:r>
            <a:endParaRPr lang="en-US" sz="1800">
              <a:latin typeface="Arial"/>
              <a:cs typeface="Arial"/>
            </a:endParaRPr>
          </a:p>
        </p:txBody>
      </p:sp>
      <p:pic>
        <p:nvPicPr>
          <p:cNvPr id="13" name="Picture 6" descr="CHU Sainte-Justine : hôpital mère enfant de Montréal">
            <a:extLst>
              <a:ext uri="{FF2B5EF4-FFF2-40B4-BE49-F238E27FC236}">
                <a16:creationId xmlns:a16="http://schemas.microsoft.com/office/drawing/2014/main" id="{3AEA4F01-FDED-AD48-3C8B-5CFBD0CD3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87" y="1796009"/>
            <a:ext cx="1014445" cy="57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53AC35-3819-3BD4-E0E2-FC4D8B07114A}"/>
              </a:ext>
            </a:extLst>
          </p:cNvPr>
          <p:cNvGrpSpPr/>
          <p:nvPr/>
        </p:nvGrpSpPr>
        <p:grpSpPr>
          <a:xfrm>
            <a:off x="3557812" y="4158629"/>
            <a:ext cx="2765623" cy="1038070"/>
            <a:chOff x="9077504" y="-1"/>
            <a:chExt cx="3119885" cy="11717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388DED-F9F4-8065-2295-27BA7F8352BD}"/>
                </a:ext>
              </a:extLst>
            </p:cNvPr>
            <p:cNvSpPr/>
            <p:nvPr/>
          </p:nvSpPr>
          <p:spPr>
            <a:xfrm>
              <a:off x="9077504" y="-1"/>
              <a:ext cx="3119885" cy="9273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Iskoola Pota"/>
                  <a:cs typeface="Iskoola Pota"/>
                </a:rPr>
                <a:t>Dawson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55E7EB-94A4-E96B-B7DC-3CC301B3BF45}"/>
                </a:ext>
              </a:extLst>
            </p:cNvPr>
            <p:cNvSpPr/>
            <p:nvPr/>
          </p:nvSpPr>
          <p:spPr>
            <a:xfrm>
              <a:off x="10272516" y="682923"/>
              <a:ext cx="1400957" cy="48883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r"/>
              <a:r>
                <a:rPr lang="en-US" sz="1200" b="1" dirty="0">
                  <a:solidFill>
                    <a:schemeClr val="tx1"/>
                  </a:solidFill>
                  <a:latin typeface="Kartika"/>
                  <a:cs typeface="Iskoola Pota"/>
                </a:rPr>
                <a:t>C O L L E G E</a:t>
              </a:r>
              <a:endParaRPr lang="en-US" sz="1200" dirty="0">
                <a:solidFill>
                  <a:schemeClr val="tx1"/>
                </a:solidFill>
                <a:latin typeface="Kartika"/>
                <a:cs typeface="Kartika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07070CE-E606-8431-D737-436FF6C3AF35}"/>
                </a:ext>
              </a:extLst>
            </p:cNvPr>
            <p:cNvCxnSpPr/>
            <p:nvPr/>
          </p:nvCxnSpPr>
          <p:spPr>
            <a:xfrm>
              <a:off x="9757723" y="898951"/>
              <a:ext cx="526209" cy="1436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14EB30A-C9C6-5E2A-6C36-DA71AAED5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499" y="6087600"/>
            <a:ext cx="1620829" cy="730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D8966B-B1F6-224B-7C77-48463E1BD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868" y="2033202"/>
            <a:ext cx="4717990" cy="3136533"/>
          </a:xfrm>
          <a:prstGeom prst="rect">
            <a:avLst/>
          </a:prstGeom>
        </p:spPr>
      </p:pic>
      <p:pic>
        <p:nvPicPr>
          <p:cNvPr id="1026" name="Picture 2" descr="Universite de Montreal | Brands of the World™ | Download vector logos and  logotypes">
            <a:extLst>
              <a:ext uri="{FF2B5EF4-FFF2-40B4-BE49-F238E27FC236}">
                <a16:creationId xmlns:a16="http://schemas.microsoft.com/office/drawing/2014/main" id="{2D9EE475-6659-DBA9-4FEA-3F462366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29816" r="6751" b="28267"/>
          <a:stretch/>
        </p:blipFill>
        <p:spPr bwMode="auto">
          <a:xfrm>
            <a:off x="1946041" y="1793990"/>
            <a:ext cx="1307414" cy="65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olytechnique Montréal | Montreal QC">
            <a:extLst>
              <a:ext uri="{FF2B5EF4-FFF2-40B4-BE49-F238E27FC236}">
                <a16:creationId xmlns:a16="http://schemas.microsoft.com/office/drawing/2014/main" id="{E8C83F49-9574-CD80-1265-F75CB967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08" y="6102842"/>
            <a:ext cx="608048" cy="60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me - TransMedTech Institute">
            <a:extLst>
              <a:ext uri="{FF2B5EF4-FFF2-40B4-BE49-F238E27FC236}">
                <a16:creationId xmlns:a16="http://schemas.microsoft.com/office/drawing/2014/main" id="{92EADC71-27C1-AA20-CF6D-E690F3A2D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6" y="6058077"/>
            <a:ext cx="1281028" cy="7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elcome to NeuroPoly — NeuroPoly documentation">
            <a:extLst>
              <a:ext uri="{FF2B5EF4-FFF2-40B4-BE49-F238E27FC236}">
                <a16:creationId xmlns:a16="http://schemas.microsoft.com/office/drawing/2014/main" id="{7ECC9CC2-AE24-89ED-0B82-BE0DBCC83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5" b="45198"/>
          <a:stretch/>
        </p:blipFill>
        <p:spPr bwMode="auto">
          <a:xfrm>
            <a:off x="3317694" y="6193737"/>
            <a:ext cx="1392051" cy="46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B31263D-7EF8-149A-E6C8-770139F662FA}"/>
              </a:ext>
            </a:extLst>
          </p:cNvPr>
          <p:cNvSpPr txBox="1"/>
          <p:nvPr/>
        </p:nvSpPr>
        <p:spPr>
          <a:xfrm>
            <a:off x="3317694" y="6193737"/>
            <a:ext cx="89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77"/>
              </a:rPr>
              <a:t>Neuro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36C926-5E8F-4465-0C4E-81E1B779D8F9}"/>
              </a:ext>
            </a:extLst>
          </p:cNvPr>
          <p:cNvGrpSpPr/>
          <p:nvPr/>
        </p:nvGrpSpPr>
        <p:grpSpPr>
          <a:xfrm>
            <a:off x="1869304" y="6182395"/>
            <a:ext cx="345700" cy="478748"/>
            <a:chOff x="5312664" y="2103120"/>
            <a:chExt cx="914400" cy="114355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7F27E8-DA9F-81EA-E25E-5EFF8AE69AA6}"/>
                </a:ext>
              </a:extLst>
            </p:cNvPr>
            <p:cNvSpPr/>
            <p:nvPr/>
          </p:nvSpPr>
          <p:spPr>
            <a:xfrm>
              <a:off x="5312664" y="2103120"/>
              <a:ext cx="914400" cy="9144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2380E442-A313-025E-3E06-93EFCCF23106}"/>
                </a:ext>
              </a:extLst>
            </p:cNvPr>
            <p:cNvSpPr/>
            <p:nvPr/>
          </p:nvSpPr>
          <p:spPr>
            <a:xfrm>
              <a:off x="5466500" y="2437776"/>
              <a:ext cx="611901" cy="808900"/>
            </a:xfrm>
            <a:prstGeom prst="triangle">
              <a:avLst>
                <a:gd name="adj" fmla="val 487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807EC9-FAA0-567D-EB96-B258443329C0}"/>
                </a:ext>
              </a:extLst>
            </p:cNvPr>
            <p:cNvSpPr/>
            <p:nvPr/>
          </p:nvSpPr>
          <p:spPr>
            <a:xfrm>
              <a:off x="5647913" y="2420132"/>
              <a:ext cx="236404" cy="221534"/>
            </a:xfrm>
            <a:prstGeom prst="ellipse">
              <a:avLst/>
            </a:prstGeom>
            <a:solidFill>
              <a:srgbClr val="569BB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4E216AC-1E55-7A12-D93A-4DE1E793B776}"/>
              </a:ext>
            </a:extLst>
          </p:cNvPr>
          <p:cNvSpPr txBox="1"/>
          <p:nvPr/>
        </p:nvSpPr>
        <p:spPr>
          <a:xfrm>
            <a:off x="2190908" y="6130446"/>
            <a:ext cx="103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MuktaMahee Regular" panose="020B0000000000000000" pitchFamily="34" charset="77"/>
              </a:rPr>
              <a:t>Q   IN</a:t>
            </a:r>
          </a:p>
        </p:txBody>
      </p:sp>
      <p:pic>
        <p:nvPicPr>
          <p:cNvPr id="1042" name="Picture 18" descr="RBIQ-QBIN – Promoting and facilitating bio-imaging research across Quebec">
            <a:extLst>
              <a:ext uri="{FF2B5EF4-FFF2-40B4-BE49-F238E27FC236}">
                <a16:creationId xmlns:a16="http://schemas.microsoft.com/office/drawing/2014/main" id="{0CEA70D5-A862-4E96-AFBD-CC4AEDFD8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5" t="15363" r="39159" b="38015"/>
          <a:stretch/>
        </p:blipFill>
        <p:spPr bwMode="auto">
          <a:xfrm>
            <a:off x="2440627" y="6161803"/>
            <a:ext cx="163513" cy="2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66D4D16-F4EC-0955-407B-A351D0716807}"/>
              </a:ext>
            </a:extLst>
          </p:cNvPr>
          <p:cNvCxnSpPr>
            <a:cxnSpLocks/>
          </p:cNvCxnSpPr>
          <p:nvPr/>
        </p:nvCxnSpPr>
        <p:spPr>
          <a:xfrm>
            <a:off x="567934" y="5277204"/>
            <a:ext cx="5600395" cy="6320"/>
          </a:xfrm>
          <a:prstGeom prst="straightConnector1">
            <a:avLst/>
          </a:prstGeom>
          <a:ln w="12700">
            <a:solidFill>
              <a:schemeClr val="tx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Audio 59">
            <a:extLst>
              <a:ext uri="{FF2B5EF4-FFF2-40B4-BE49-F238E27FC236}">
                <a16:creationId xmlns:a16="http://schemas.microsoft.com/office/drawing/2014/main" id="{D50858B5-F5B3-7C3E-F2EF-BA25A7B6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6"/>
    </mc:Choice>
    <mc:Fallback xmlns="">
      <p:transition spd="slow" advTm="16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D4A8AE71-AB96-75E9-5D7F-85BC11CD3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"/>
          <a:stretch/>
        </p:blipFill>
        <p:spPr>
          <a:xfrm>
            <a:off x="158262" y="1508596"/>
            <a:ext cx="11433663" cy="4648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483695-F089-234B-14DF-448A3AE3A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1F8F2-0127-6F37-9888-6504F119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0A2A2C-2683-CD9B-CCF6-77F6CAD06E07}"/>
              </a:ext>
            </a:extLst>
          </p:cNvPr>
          <p:cNvGrpSpPr/>
          <p:nvPr/>
        </p:nvGrpSpPr>
        <p:grpSpPr>
          <a:xfrm rot="6606714" flipH="1">
            <a:off x="7258694" y="-2626352"/>
            <a:ext cx="3877461" cy="6902451"/>
            <a:chOff x="6953250" y="-25401"/>
            <a:chExt cx="5238750" cy="690245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32FB269-2D0E-4B8D-AF3F-D40E90B25811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0D955D-9100-FB3E-A51B-3CE83B506871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Audio 28">
            <a:extLst>
              <a:ext uri="{FF2B5EF4-FFF2-40B4-BE49-F238E27FC236}">
                <a16:creationId xmlns:a16="http://schemas.microsoft.com/office/drawing/2014/main" id="{49518BC8-79E8-104F-DC99-E4DAE666C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"/>
    </mc:Choice>
    <mc:Fallback xmlns="">
      <p:transition spd="slow" advTm="1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3999-9FB6-625E-657A-73F0B28C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8955" y="2435860"/>
            <a:ext cx="5111751" cy="120491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A128F-0DB1-E19A-4952-BCEDBDBDC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245A6-F71A-CB89-13C3-CD74A4ADD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z="2000" smtClean="0"/>
              <a:pPr/>
              <a:t>16</a:t>
            </a:fld>
            <a:endParaRPr lang="en-US" sz="2000" dirty="0"/>
          </a:p>
        </p:txBody>
      </p:sp>
      <p:pic>
        <p:nvPicPr>
          <p:cNvPr id="12" name="Audio 11">
            <a:extLst>
              <a:ext uri="{FF2B5EF4-FFF2-40B4-BE49-F238E27FC236}">
                <a16:creationId xmlns:a16="http://schemas.microsoft.com/office/drawing/2014/main" id="{4F8D9B70-A50C-00BF-3EB9-B9C28E86F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DE8BE-BF2B-B55C-A616-66E46F9C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4410F-1791-A11E-5674-03C2F8783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CBFB3-EF7C-49FE-9E07-6D27718B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BFE17-2D5A-B645-FD77-7919DD5B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02C33D3-E89D-0A5E-756F-7E5ED98B0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235" y="37942"/>
            <a:ext cx="6770964" cy="6770964"/>
          </a:xfrm>
          <a:prstGeom prst="rect">
            <a:avLst/>
          </a:prstGeom>
        </p:spPr>
      </p:pic>
      <p:pic>
        <p:nvPicPr>
          <p:cNvPr id="21" name="Audio 20">
            <a:extLst>
              <a:ext uri="{FF2B5EF4-FFF2-40B4-BE49-F238E27FC236}">
                <a16:creationId xmlns:a16="http://schemas.microsoft.com/office/drawing/2014/main" id="{3F5A5194-ABD6-4DEC-63DF-B8C1C6535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"/>
    </mc:Choice>
    <mc:Fallback xmlns="">
      <p:transition spd="slow" advTm="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7CAE-F560-3023-3515-71BD3DD7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E256-49D3-5AF0-ED12-3EB4B9A2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8B56109-5298-A50E-D281-AFB61B3E882B}"/>
              </a:ext>
            </a:extLst>
          </p:cNvPr>
          <p:cNvSpPr txBox="1">
            <a:spLocks/>
          </p:cNvSpPr>
          <p:nvPr/>
        </p:nvSpPr>
        <p:spPr>
          <a:xfrm>
            <a:off x="802919" y="2222075"/>
            <a:ext cx="5447143" cy="3139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>
              <a:buFont typeface="Wingdings" pitchFamily="2" charset="2"/>
              <a:buChar char="Ø"/>
            </a:pPr>
            <a:r>
              <a:rPr lang="en-US" sz="1900" dirty="0"/>
              <a:t>Brain volume growth</a:t>
            </a:r>
            <a:r>
              <a:rPr lang="en-US" sz="1900" baseline="30000" dirty="0"/>
              <a:t>1</a:t>
            </a:r>
          </a:p>
          <a:p>
            <a:pPr marL="285744" indent="-285744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/>
              <a:t>Preterm infants are at a higher risk of developing neurological conditions</a:t>
            </a:r>
            <a:r>
              <a:rPr lang="en-US" sz="1900" baseline="30000" dirty="0"/>
              <a:t>2</a:t>
            </a:r>
          </a:p>
          <a:p>
            <a:pPr marL="285744" indent="-285744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 err="1"/>
              <a:t>dMRI</a:t>
            </a:r>
            <a:r>
              <a:rPr lang="en-US" sz="1900" dirty="0"/>
              <a:t> is useful to understanding brain tissue growth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E951F-8373-4879-2C47-82A6FE0C2375}"/>
              </a:ext>
            </a:extLst>
          </p:cNvPr>
          <p:cNvSpPr txBox="1"/>
          <p:nvPr/>
        </p:nvSpPr>
        <p:spPr>
          <a:xfrm>
            <a:off x="3909877" y="6445746"/>
            <a:ext cx="33326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Serena J. Counsell, et al., 2008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3F7318-1853-50DC-0EF2-26FB97385A1F}"/>
              </a:ext>
            </a:extLst>
          </p:cNvPr>
          <p:cNvSpPr txBox="1"/>
          <p:nvPr/>
        </p:nvSpPr>
        <p:spPr>
          <a:xfrm>
            <a:off x="27990" y="6447651"/>
            <a:ext cx="38502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1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Rebecca C. Knickmeyer, et al., 2008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A97D0E-B458-AF16-FA3B-5D2BEFC9F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142" y="897462"/>
            <a:ext cx="7104592" cy="134697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Infant development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106F0C-3FC1-ED37-E782-C6A0A02DB249}"/>
              </a:ext>
            </a:extLst>
          </p:cNvPr>
          <p:cNvGrpSpPr/>
          <p:nvPr/>
        </p:nvGrpSpPr>
        <p:grpSpPr>
          <a:xfrm>
            <a:off x="6047219" y="2068570"/>
            <a:ext cx="5698768" cy="3116673"/>
            <a:chOff x="6047219" y="2068570"/>
            <a:chExt cx="5698768" cy="31166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D729F3-2C08-6EBB-7713-C1434D9482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30" r="2780" b="46595"/>
            <a:stretch/>
          </p:blipFill>
          <p:spPr>
            <a:xfrm>
              <a:off x="6047219" y="2068570"/>
              <a:ext cx="5649986" cy="2041782"/>
            </a:xfrm>
            <a:prstGeom prst="rect">
              <a:avLst/>
            </a:prstGeom>
          </p:spPr>
        </p:pic>
        <p:pic>
          <p:nvPicPr>
            <p:cNvPr id="4098" name="Picture 2" descr="Fetal brain growth portrayed by a spatiotemporal diffusion tensor MRI atlas  computed from in utero images - ScienceDirect">
              <a:extLst>
                <a:ext uri="{FF2B5EF4-FFF2-40B4-BE49-F238E27FC236}">
                  <a16:creationId xmlns:a16="http://schemas.microsoft.com/office/drawing/2014/main" id="{FD0A64E6-981F-3795-2804-F76410858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831"/>
            <a:stretch/>
          </p:blipFill>
          <p:spPr bwMode="auto">
            <a:xfrm>
              <a:off x="6250062" y="4115742"/>
              <a:ext cx="5495925" cy="1069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0ADF26-F340-B869-8ECF-0005F0EBA95A}"/>
              </a:ext>
            </a:extLst>
          </p:cNvPr>
          <p:cNvSpPr txBox="1"/>
          <p:nvPr/>
        </p:nvSpPr>
        <p:spPr>
          <a:xfrm>
            <a:off x="7239000" y="6444853"/>
            <a:ext cx="198941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3</a:t>
            </a:r>
            <a:r>
              <a:rPr lang="en-US">
                <a:solidFill>
                  <a:schemeClr val="bg1">
                    <a:lumMod val="65000"/>
                    <a:lumOff val="35000"/>
                  </a:schemeClr>
                </a:solidFill>
              </a:rPr>
              <a:t>Chen2022-yo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02287A-FC2D-B839-D91A-3E139D892743}"/>
              </a:ext>
            </a:extLst>
          </p:cNvPr>
          <p:cNvSpPr txBox="1"/>
          <p:nvPr/>
        </p:nvSpPr>
        <p:spPr>
          <a:xfrm>
            <a:off x="9000227" y="6445968"/>
            <a:ext cx="208286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4</a:t>
            </a:r>
            <a:r>
              <a:rPr lang="en-US">
                <a:solidFill>
                  <a:schemeClr val="bg1">
                    <a:lumMod val="65000"/>
                    <a:lumOff val="35000"/>
                  </a:schemeClr>
                </a:solidFill>
              </a:rPr>
              <a:t>Khan2019-rj</a:t>
            </a:r>
          </a:p>
        </p:txBody>
      </p:sp>
      <p:pic>
        <p:nvPicPr>
          <p:cNvPr id="47" name="Audio 46">
            <a:extLst>
              <a:ext uri="{FF2B5EF4-FFF2-40B4-BE49-F238E27FC236}">
                <a16:creationId xmlns:a16="http://schemas.microsoft.com/office/drawing/2014/main" id="{B1E17B9F-CE3C-19EC-5C4F-E5E9A0A1E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0"/>
    </mc:Choice>
    <mc:Fallback xmlns="">
      <p:transition spd="slow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7CAE-F560-3023-3515-71BD3DD7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E256-49D3-5AF0-ED12-3EB4B9A2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5AA6-9F8B-C56B-FAB3-FBFF6E618711}"/>
              </a:ext>
            </a:extLst>
          </p:cNvPr>
          <p:cNvSpPr txBox="1">
            <a:spLocks/>
          </p:cNvSpPr>
          <p:nvPr/>
        </p:nvSpPr>
        <p:spPr>
          <a:xfrm>
            <a:off x="914487" y="2026239"/>
            <a:ext cx="6925646" cy="26011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buFont typeface="Wingdings" pitchFamily="2" charset="2"/>
              <a:buChar char="Ø"/>
            </a:pPr>
            <a:r>
              <a:rPr lang="en-US" sz="1900" dirty="0"/>
              <a:t>Non-invasive imaging technique</a:t>
            </a:r>
            <a:r>
              <a:rPr lang="en-US" sz="1900" baseline="30000" dirty="0"/>
              <a:t>1</a:t>
            </a:r>
            <a:endParaRPr lang="en-US" baseline="30000" dirty="0"/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/>
              <a:t>Helps us understand white matter integrity in infants</a:t>
            </a:r>
            <a:r>
              <a:rPr lang="en-US" sz="1900" baseline="30000" dirty="0"/>
              <a:t>2</a:t>
            </a:r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/>
              <a:t>Predicts the diffusivity direction along the white matter fiber tracks</a:t>
            </a:r>
            <a:r>
              <a:rPr lang="en-US" sz="1900" baseline="30000" dirty="0"/>
              <a:t>2</a:t>
            </a:r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endParaRPr lang="en-US" sz="19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7687A-FCEC-6088-1D93-114B63C92FA6}"/>
              </a:ext>
            </a:extLst>
          </p:cNvPr>
          <p:cNvSpPr txBox="1"/>
          <p:nvPr/>
        </p:nvSpPr>
        <p:spPr>
          <a:xfrm>
            <a:off x="2337371" y="6488668"/>
            <a:ext cx="309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2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Bryon A.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Muelle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et al.,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38675C-985C-7410-D44F-AD19083CCB2D}"/>
              </a:ext>
            </a:extLst>
          </p:cNvPr>
          <p:cNvSpPr txBox="1"/>
          <p:nvPr/>
        </p:nvSpPr>
        <p:spPr>
          <a:xfrm>
            <a:off x="0" y="6488668"/>
            <a:ext cx="230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>
                <a:solidFill>
                  <a:schemeClr val="bg1">
                    <a:lumMod val="65000"/>
                    <a:lumOff val="35000"/>
                  </a:schemeClr>
                </a:solidFill>
                <a:latin typeface="Tenorite"/>
                <a:cs typeface="Arial"/>
              </a:rPr>
              <a:t>1</a:t>
            </a: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Tenorite"/>
                <a:cs typeface="Arial"/>
              </a:rPr>
              <a:t>Hans H. </a:t>
            </a:r>
            <a:r>
              <a:rPr lang="en-US" sz="18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Tenorite"/>
                <a:cs typeface="Arial"/>
              </a:rPr>
              <a:t>Shild</a:t>
            </a:r>
            <a:r>
              <a:rPr lang="en-US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Tenorite"/>
                <a:cs typeface="Arial"/>
              </a:rPr>
              <a:t>., 1990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5BA9CF9-248D-1A4F-DEFC-4B0550E27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142" y="897462"/>
            <a:ext cx="7104592" cy="133312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Diffusion MRI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71DD695-AB90-DBA5-71EB-302B8F2229AA}"/>
              </a:ext>
            </a:extLst>
          </p:cNvPr>
          <p:cNvSpPr txBox="1">
            <a:spLocks/>
          </p:cNvSpPr>
          <p:nvPr/>
        </p:nvSpPr>
        <p:spPr>
          <a:xfrm>
            <a:off x="456142" y="4488988"/>
            <a:ext cx="7104592" cy="873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>
                <a:solidFill>
                  <a:srgbClr val="C00000"/>
                </a:solidFill>
              </a:rPr>
              <a:t>Problem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85F732-DCED-354A-6F16-CA8A75EB698B}"/>
              </a:ext>
            </a:extLst>
          </p:cNvPr>
          <p:cNvSpPr txBox="1">
            <a:spLocks/>
          </p:cNvSpPr>
          <p:nvPr/>
        </p:nvSpPr>
        <p:spPr>
          <a:xfrm>
            <a:off x="914487" y="5479334"/>
            <a:ext cx="9353978" cy="7609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buFont typeface="Wingdings" pitchFamily="2" charset="2"/>
              <a:buChar char="Ø"/>
            </a:pPr>
            <a:r>
              <a:rPr lang="en-US" sz="1900" dirty="0">
                <a:solidFill>
                  <a:srgbClr val="C00000"/>
                </a:solidFill>
              </a:rPr>
              <a:t>Little Python resources exist for beginners to access diffusivity in brain tissues</a:t>
            </a:r>
            <a:endParaRPr lang="en-US" sz="1900" baseline="30000" dirty="0">
              <a:solidFill>
                <a:srgbClr val="C00000"/>
              </a:solidFill>
            </a:endParaRPr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endParaRPr lang="en-US" sz="1900" baseline="30000" dirty="0">
              <a:solidFill>
                <a:srgbClr val="C00000"/>
              </a:solidFill>
            </a:endParaRPr>
          </a:p>
        </p:txBody>
      </p:sp>
      <p:pic>
        <p:nvPicPr>
          <p:cNvPr id="3076" name="Picture 4" descr="Modelling Diffusion">
            <a:extLst>
              <a:ext uri="{FF2B5EF4-FFF2-40B4-BE49-F238E27FC236}">
                <a16:creationId xmlns:a16="http://schemas.microsoft.com/office/drawing/2014/main" id="{A0BEB86C-0E8B-2F90-BAF0-9838C4BE9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8689" r="6650" b="17711"/>
          <a:stretch/>
        </p:blipFill>
        <p:spPr bwMode="auto">
          <a:xfrm>
            <a:off x="8649324" y="2351314"/>
            <a:ext cx="2257865" cy="18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FC978D-7D75-A428-0AE3-0133E5F04D90}"/>
              </a:ext>
            </a:extLst>
          </p:cNvPr>
          <p:cNvSpPr txBox="1"/>
          <p:nvPr/>
        </p:nvSpPr>
        <p:spPr>
          <a:xfrm>
            <a:off x="5383716" y="6493038"/>
            <a:ext cx="478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cronodon.com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BioTech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/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Diffusion.html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35" name="Audio 34">
            <a:extLst>
              <a:ext uri="{FF2B5EF4-FFF2-40B4-BE49-F238E27FC236}">
                <a16:creationId xmlns:a16="http://schemas.microsoft.com/office/drawing/2014/main" id="{005CF0FB-4E43-232B-193B-6B07C0FD57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46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1"/>
    </mc:Choice>
    <mc:Fallback xmlns="">
      <p:transition spd="slow" advTm="3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7050-6377-1358-74F9-51965DAC1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43" y="136523"/>
            <a:ext cx="1296457" cy="760939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Goal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3D9B9D-B55D-C424-E863-EA0390DD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Graphic 6" descr="Programmer female outline">
            <a:extLst>
              <a:ext uri="{FF2B5EF4-FFF2-40B4-BE49-F238E27FC236}">
                <a16:creationId xmlns:a16="http://schemas.microsoft.com/office/drawing/2014/main" id="{7D4A943F-DA85-4D33-88A0-A07128544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187" y="2404405"/>
            <a:ext cx="1109063" cy="1109063"/>
          </a:xfrm>
          <a:prstGeom prst="rect">
            <a:avLst/>
          </a:prstGeom>
        </p:spPr>
      </p:pic>
      <p:pic>
        <p:nvPicPr>
          <p:cNvPr id="13" name="Graphic 12" descr="Right And Left Brain outline">
            <a:extLst>
              <a:ext uri="{FF2B5EF4-FFF2-40B4-BE49-F238E27FC236}">
                <a16:creationId xmlns:a16="http://schemas.microsoft.com/office/drawing/2014/main" id="{9A03BBF5-775E-9D5C-9BA1-11C2933D64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9111" y="2459357"/>
            <a:ext cx="1109063" cy="110906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11AE788-AC22-0DE5-66AB-77ABD1113201}"/>
              </a:ext>
            </a:extLst>
          </p:cNvPr>
          <p:cNvSpPr txBox="1">
            <a:spLocks/>
          </p:cNvSpPr>
          <p:nvPr/>
        </p:nvSpPr>
        <p:spPr>
          <a:xfrm>
            <a:off x="358931" y="3793055"/>
            <a:ext cx="2499573" cy="1170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CA" sz="1800" dirty="0">
                <a:latin typeface="Arial"/>
                <a:cs typeface="Arial"/>
              </a:rPr>
              <a:t>Learn Python coding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49624-5615-1472-EEB5-C34544F3DDF1}"/>
              </a:ext>
            </a:extLst>
          </p:cNvPr>
          <p:cNvSpPr txBox="1"/>
          <p:nvPr/>
        </p:nvSpPr>
        <p:spPr>
          <a:xfrm>
            <a:off x="3353525" y="3798237"/>
            <a:ext cx="2676473" cy="11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CA" sz="1800" dirty="0">
                <a:latin typeface="Arial"/>
                <a:cs typeface="Arial"/>
              </a:rPr>
              <a:t>Write DTI reconstruction code with Python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47F97-0503-97B7-C76E-203DDEC60685}"/>
              </a:ext>
            </a:extLst>
          </p:cNvPr>
          <p:cNvSpPr txBox="1"/>
          <p:nvPr/>
        </p:nvSpPr>
        <p:spPr>
          <a:xfrm>
            <a:off x="6121765" y="3832302"/>
            <a:ext cx="3503753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CA" sz="1800" dirty="0">
                <a:latin typeface="Arial"/>
                <a:cs typeface="Arial"/>
              </a:rPr>
              <a:t>Understanding the brain development </a:t>
            </a:r>
            <a:r>
              <a:rPr lang="en-CA" dirty="0">
                <a:latin typeface="Arial"/>
                <a:cs typeface="Arial"/>
              </a:rPr>
              <a:t>in</a:t>
            </a:r>
            <a:r>
              <a:rPr lang="en-CA" sz="1800" dirty="0">
                <a:latin typeface="Arial"/>
                <a:cs typeface="Arial"/>
              </a:rPr>
              <a:t> infants</a:t>
            </a:r>
            <a:endParaRPr lang="en-US" dirty="0"/>
          </a:p>
        </p:txBody>
      </p:sp>
      <p:pic>
        <p:nvPicPr>
          <p:cNvPr id="10" name="Graphic 9" descr="Typewriter outline">
            <a:extLst>
              <a:ext uri="{FF2B5EF4-FFF2-40B4-BE49-F238E27FC236}">
                <a16:creationId xmlns:a16="http://schemas.microsoft.com/office/drawing/2014/main" id="{8B6D4453-D366-B1B1-BF58-B425CDD62F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7231" y="2496971"/>
            <a:ext cx="1109063" cy="1109063"/>
          </a:xfrm>
          <a:prstGeom prst="rect">
            <a:avLst/>
          </a:prstGeom>
        </p:spPr>
      </p:pic>
      <p:pic>
        <p:nvPicPr>
          <p:cNvPr id="15" name="Graphic 14" descr="Earth globe: Africa and Europe with solid fill">
            <a:extLst>
              <a:ext uri="{FF2B5EF4-FFF2-40B4-BE49-F238E27FC236}">
                <a16:creationId xmlns:a16="http://schemas.microsoft.com/office/drawing/2014/main" id="{FC6F6797-4244-D9BA-E52C-6216015BE7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112505" y="2508525"/>
            <a:ext cx="1109062" cy="1109062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9257A87-4AA4-C853-D69B-83ED8E44BF29}"/>
              </a:ext>
            </a:extLst>
          </p:cNvPr>
          <p:cNvSpPr txBox="1">
            <a:spLocks/>
          </p:cNvSpPr>
          <p:nvPr/>
        </p:nvSpPr>
        <p:spPr>
          <a:xfrm>
            <a:off x="9333496" y="4246314"/>
            <a:ext cx="2499573" cy="11703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endParaRPr lang="en-US" sz="18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8D1F69-5A99-2971-114F-8E70A0274A74}"/>
              </a:ext>
            </a:extLst>
          </p:cNvPr>
          <p:cNvSpPr txBox="1"/>
          <p:nvPr/>
        </p:nvSpPr>
        <p:spPr>
          <a:xfrm>
            <a:off x="9417250" y="3849037"/>
            <a:ext cx="2676473" cy="1114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CA" sz="1800" dirty="0">
                <a:latin typeface="Arial"/>
                <a:cs typeface="Arial"/>
              </a:rPr>
              <a:t>Democratize the knowledge</a:t>
            </a:r>
          </a:p>
        </p:txBody>
      </p:sp>
      <p:pic>
        <p:nvPicPr>
          <p:cNvPr id="46" name="Audio 45">
            <a:extLst>
              <a:ext uri="{FF2B5EF4-FFF2-40B4-BE49-F238E27FC236}">
                <a16:creationId xmlns:a16="http://schemas.microsoft.com/office/drawing/2014/main" id="{B38F2C4D-48D7-5214-8F94-E6DCD2ADB3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8"/>
    </mc:Choice>
    <mc:Fallback xmlns="">
      <p:transition spd="slow" advTm="2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4" grpId="0"/>
      <p:bldP spid="16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B7CAE-F560-3023-3515-71BD3DD7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Hypothesis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FFE256-49D3-5AF0-ED12-3EB4B9A2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435AA6-9F8B-C56B-FAB3-FBFF6E618711}"/>
              </a:ext>
            </a:extLst>
          </p:cNvPr>
          <p:cNvSpPr txBox="1">
            <a:spLocks/>
          </p:cNvSpPr>
          <p:nvPr/>
        </p:nvSpPr>
        <p:spPr>
          <a:xfrm>
            <a:off x="914487" y="2428020"/>
            <a:ext cx="6925646" cy="25300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buFont typeface="Wingdings" pitchFamily="2" charset="2"/>
              <a:buChar char="Ø"/>
            </a:pPr>
            <a:endParaRPr lang="en-US" sz="19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3B48805-728E-286E-CBEB-5395A02FD6A0}"/>
              </a:ext>
            </a:extLst>
          </p:cNvPr>
          <p:cNvSpPr txBox="1">
            <a:spLocks/>
          </p:cNvSpPr>
          <p:nvPr/>
        </p:nvSpPr>
        <p:spPr>
          <a:xfrm>
            <a:off x="1372832" y="2794958"/>
            <a:ext cx="6925646" cy="25300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9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5A32B8-AB14-7E92-C08B-372D0A5BEB03}"/>
              </a:ext>
            </a:extLst>
          </p:cNvPr>
          <p:cNvSpPr txBox="1">
            <a:spLocks/>
          </p:cNvSpPr>
          <p:nvPr/>
        </p:nvSpPr>
        <p:spPr>
          <a:xfrm>
            <a:off x="1225530" y="4124797"/>
            <a:ext cx="9373783" cy="37448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/>
              <a:t>Brain fibers in neonatal will mature over time and increase in anisotropic diffusion (FA value).</a:t>
            </a:r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/>
              <a:t>AD, RD and MD metrics will decrease with gestational age</a:t>
            </a:r>
          </a:p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endParaRPr lang="en-US" sz="19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E0161-8ABB-84C5-E20B-E02316669579}"/>
              </a:ext>
            </a:extLst>
          </p:cNvPr>
          <p:cNvSpPr txBox="1"/>
          <p:nvPr/>
        </p:nvSpPr>
        <p:spPr>
          <a:xfrm>
            <a:off x="1225530" y="1712804"/>
            <a:ext cx="8639687" cy="1171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115" indent="-285115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Baby development could be characterized by a difference in diffusion MRI (DTI metrics)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2140D69-17CA-987C-5C8F-CEF3D688B8A3}"/>
              </a:ext>
            </a:extLst>
          </p:cNvPr>
          <p:cNvSpPr txBox="1">
            <a:spLocks/>
          </p:cNvSpPr>
          <p:nvPr/>
        </p:nvSpPr>
        <p:spPr>
          <a:xfrm>
            <a:off x="456142" y="3214600"/>
            <a:ext cx="7104592" cy="8738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What we expect</a:t>
            </a:r>
          </a:p>
        </p:txBody>
      </p:sp>
      <p:pic>
        <p:nvPicPr>
          <p:cNvPr id="32" name="Audio 31">
            <a:extLst>
              <a:ext uri="{FF2B5EF4-FFF2-40B4-BE49-F238E27FC236}">
                <a16:creationId xmlns:a16="http://schemas.microsoft.com/office/drawing/2014/main" id="{69976251-7B86-CA0A-5D09-D11020BFB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8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2"/>
    </mc:Choice>
    <mc:Fallback xmlns="">
      <p:transition spd="slow" advTm="20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70D3-39DB-C5C4-D45B-4E982F67E1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76E5E-769A-BCEE-4776-9F049C76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4214F4-524D-817A-ECE3-C824AB53F0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Arial"/>
                <a:cs typeface="Arial"/>
              </a:rPr>
              <a:t>Data acquisition</a:t>
            </a:r>
          </a:p>
        </p:txBody>
      </p:sp>
      <p:pic>
        <p:nvPicPr>
          <p:cNvPr id="12" name="Graphic 11" descr="Internet outline">
            <a:extLst>
              <a:ext uri="{FF2B5EF4-FFF2-40B4-BE49-F238E27FC236}">
                <a16:creationId xmlns:a16="http://schemas.microsoft.com/office/drawing/2014/main" id="{7BD36587-C4A5-04FC-65EB-A49324844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0275" y="2141109"/>
            <a:ext cx="1921934" cy="1921934"/>
          </a:xfrm>
          <a:prstGeom prst="rect">
            <a:avLst/>
          </a:prstGeom>
        </p:spPr>
      </p:pic>
      <p:pic>
        <p:nvPicPr>
          <p:cNvPr id="14" name="Graphic 13" descr="Man with baby outline">
            <a:extLst>
              <a:ext uri="{FF2B5EF4-FFF2-40B4-BE49-F238E27FC236}">
                <a16:creationId xmlns:a16="http://schemas.microsoft.com/office/drawing/2014/main" id="{CF35A534-421C-0FE9-E87E-31B3ABC5A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10750" y="2359329"/>
            <a:ext cx="1434548" cy="1434548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9C3FE3-7CEF-D2BA-C1D9-958BA40FCA1C}"/>
              </a:ext>
            </a:extLst>
          </p:cNvPr>
          <p:cNvSpPr txBox="1">
            <a:spLocks/>
          </p:cNvSpPr>
          <p:nvPr/>
        </p:nvSpPr>
        <p:spPr>
          <a:xfrm>
            <a:off x="951161" y="4008088"/>
            <a:ext cx="3787093" cy="252902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Online dataset (</a:t>
            </a:r>
            <a:r>
              <a:rPr lang="en-US" sz="1900" dirty="0">
                <a:latin typeface="Arial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dHCP</a:t>
            </a:r>
            <a:r>
              <a:rPr lang="en-US" sz="1900" dirty="0">
                <a:latin typeface="Arial"/>
                <a:cs typeface="Arial"/>
              </a:rPr>
              <a:t>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45 participants (9 groups)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Scanned from 34 to 42 weeks*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B28FA19-8348-9A74-7DD0-9B18D0B95248}"/>
              </a:ext>
            </a:extLst>
          </p:cNvPr>
          <p:cNvSpPr txBox="1">
            <a:spLocks/>
          </p:cNvSpPr>
          <p:nvPr/>
        </p:nvSpPr>
        <p:spPr>
          <a:xfrm>
            <a:off x="4915183" y="4004507"/>
            <a:ext cx="2955430" cy="192193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Diffusion MRI (</a:t>
            </a:r>
            <a:r>
              <a:rPr lang="en-US" sz="1900" dirty="0" err="1">
                <a:latin typeface="Arial"/>
                <a:cs typeface="Arial"/>
              </a:rPr>
              <a:t>dMRI</a:t>
            </a:r>
            <a:r>
              <a:rPr lang="en-US" sz="1900" dirty="0">
                <a:latin typeface="Arial"/>
                <a:cs typeface="Arial"/>
              </a:rPr>
              <a:t>)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Scanned post-birth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5CD2A51F-8CD6-AD9A-B665-883B23784F21}"/>
              </a:ext>
            </a:extLst>
          </p:cNvPr>
          <p:cNvSpPr txBox="1">
            <a:spLocks/>
          </p:cNvSpPr>
          <p:nvPr/>
        </p:nvSpPr>
        <p:spPr>
          <a:xfrm>
            <a:off x="8047542" y="4080559"/>
            <a:ext cx="4026702" cy="2529024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Preterm babies (&lt; 37 weeks*): 22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1900" dirty="0">
                <a:latin typeface="Arial"/>
                <a:cs typeface="Arial"/>
              </a:rPr>
              <a:t>Term babies (≥ 37 weeks*): 23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44F4F-679A-5FB1-1B75-401A233A4112}"/>
              </a:ext>
            </a:extLst>
          </p:cNvPr>
          <p:cNvSpPr txBox="1"/>
          <p:nvPr/>
        </p:nvSpPr>
        <p:spPr>
          <a:xfrm>
            <a:off x="28600" y="6546108"/>
            <a:ext cx="4207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* Every week is referred to as gestational age</a:t>
            </a:r>
          </a:p>
        </p:txBody>
      </p:sp>
      <p:pic>
        <p:nvPicPr>
          <p:cNvPr id="2054" name="Picture 6" descr="Mri PNG Transparent Images Free Download | Vector Files | Pngtree">
            <a:extLst>
              <a:ext uri="{FF2B5EF4-FFF2-40B4-BE49-F238E27FC236}">
                <a16:creationId xmlns:a16="http://schemas.microsoft.com/office/drawing/2014/main" id="{D1D702AE-C8A9-434E-EAF1-04368D6B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98" y="2386722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Audio 24">
            <a:extLst>
              <a:ext uri="{FF2B5EF4-FFF2-40B4-BE49-F238E27FC236}">
                <a16:creationId xmlns:a16="http://schemas.microsoft.com/office/drawing/2014/main" id="{01C48B54-4A96-94B8-5E98-4ED8C6624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4"/>
    </mc:Choice>
    <mc:Fallback xmlns="">
      <p:transition spd="slow" advTm="24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CDF3-AAA0-7522-ADD9-D2EFCD9E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D8051-A85F-7B56-E608-6F1DC3A6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762538-9AC5-02C3-DCE7-57E3CC937140}"/>
              </a:ext>
            </a:extLst>
          </p:cNvPr>
          <p:cNvSpPr txBox="1">
            <a:spLocks/>
          </p:cNvSpPr>
          <p:nvPr/>
        </p:nvSpPr>
        <p:spPr>
          <a:xfrm>
            <a:off x="453997" y="1385475"/>
            <a:ext cx="5085313" cy="189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Diffusion-Weighted Images (DWIs)</a:t>
            </a:r>
          </a:p>
        </p:txBody>
      </p:sp>
      <p:pic>
        <p:nvPicPr>
          <p:cNvPr id="12" name="Picture 11" descr="A close-up of a brain&#10;&#10;Description automatically generated">
            <a:extLst>
              <a:ext uri="{FF2B5EF4-FFF2-40B4-BE49-F238E27FC236}">
                <a16:creationId xmlns:a16="http://schemas.microsoft.com/office/drawing/2014/main" id="{63235F79-3C02-095A-1C14-BF3A5F7F3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353" y="2615284"/>
            <a:ext cx="1988275" cy="2334620"/>
          </a:xfrm>
          <a:prstGeom prst="rect">
            <a:avLst/>
          </a:prstGeom>
        </p:spPr>
      </p:pic>
      <p:pic>
        <p:nvPicPr>
          <p:cNvPr id="14" name="Picture 13" descr="A close-up of a brain&#10;&#10;Description automatically generated">
            <a:extLst>
              <a:ext uri="{FF2B5EF4-FFF2-40B4-BE49-F238E27FC236}">
                <a16:creationId xmlns:a16="http://schemas.microsoft.com/office/drawing/2014/main" id="{FDFD7E2F-EE78-5B58-795B-8F264227D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611" y="2613819"/>
            <a:ext cx="1842862" cy="2300400"/>
          </a:xfrm>
          <a:prstGeom prst="rect">
            <a:avLst/>
          </a:prstGeom>
        </p:spPr>
      </p:pic>
      <p:pic>
        <p:nvPicPr>
          <p:cNvPr id="16" name="Picture 15" descr="A close up of a brain&#10;&#10;Description automatically generated">
            <a:extLst>
              <a:ext uri="{FF2B5EF4-FFF2-40B4-BE49-F238E27FC236}">
                <a16:creationId xmlns:a16="http://schemas.microsoft.com/office/drawing/2014/main" id="{F7E99AEB-6B10-5EB7-DF5D-6AA46FD80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186" y="2656519"/>
            <a:ext cx="1795591" cy="2214999"/>
          </a:xfrm>
          <a:prstGeom prst="rect">
            <a:avLst/>
          </a:prstGeom>
        </p:spPr>
      </p:pic>
      <p:pic>
        <p:nvPicPr>
          <p:cNvPr id="18" name="Picture 17" descr="A close up of a brain&#10;&#10;Description automatically generated">
            <a:extLst>
              <a:ext uri="{FF2B5EF4-FFF2-40B4-BE49-F238E27FC236}">
                <a16:creationId xmlns:a16="http://schemas.microsoft.com/office/drawing/2014/main" id="{BA2E25B6-0E6E-6BA0-A77D-080578698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106" y="2520214"/>
            <a:ext cx="1994808" cy="23937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DCD619-339A-DA84-D840-4E9D94C91889}"/>
              </a:ext>
            </a:extLst>
          </p:cNvPr>
          <p:cNvSpPr txBox="1"/>
          <p:nvPr/>
        </p:nvSpPr>
        <p:spPr>
          <a:xfrm>
            <a:off x="2001109" y="4949904"/>
            <a:ext cx="82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B68054-20C0-9E5B-95E1-07795121D16C}"/>
              </a:ext>
            </a:extLst>
          </p:cNvPr>
          <p:cNvSpPr txBox="1"/>
          <p:nvPr/>
        </p:nvSpPr>
        <p:spPr>
          <a:xfrm>
            <a:off x="4390351" y="491421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b400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75DD15-EA6C-6A12-578A-3F9FE88B8F08}"/>
              </a:ext>
            </a:extLst>
          </p:cNvPr>
          <p:cNvSpPr txBox="1"/>
          <p:nvPr/>
        </p:nvSpPr>
        <p:spPr>
          <a:xfrm>
            <a:off x="6693049" y="4914219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b1000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F05EFA-D958-D825-F4E5-3FBF0DF38002}"/>
              </a:ext>
            </a:extLst>
          </p:cNvPr>
          <p:cNvSpPr txBox="1"/>
          <p:nvPr/>
        </p:nvSpPr>
        <p:spPr>
          <a:xfrm>
            <a:off x="9123987" y="490106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b2600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3697D-F19B-134F-0823-2890D314A438}"/>
              </a:ext>
            </a:extLst>
          </p:cNvPr>
          <p:cNvSpPr txBox="1"/>
          <p:nvPr/>
        </p:nvSpPr>
        <p:spPr>
          <a:xfrm>
            <a:off x="28600" y="6546108"/>
            <a:ext cx="5232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* sub-B037S1, 30 weeks (birth age), 33 weeks (scan age)</a:t>
            </a:r>
          </a:p>
        </p:txBody>
      </p:sp>
      <p:pic>
        <p:nvPicPr>
          <p:cNvPr id="17" name="Audio 16">
            <a:extLst>
              <a:ext uri="{FF2B5EF4-FFF2-40B4-BE49-F238E27FC236}">
                <a16:creationId xmlns:a16="http://schemas.microsoft.com/office/drawing/2014/main" id="{B02C573A-264C-A040-3D49-995144C46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1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"/>
    </mc:Choice>
    <mc:Fallback xmlns="">
      <p:transition spd="slow" advTm="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7CDF3-AAA0-7522-ADD9-D2EFCD9ED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cs typeface="Arial"/>
              </a:rPr>
              <a:t>Method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D8051-A85F-7B56-E608-6F1DC3A6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3762538-9AC5-02C3-DCE7-57E3CC937140}"/>
              </a:ext>
            </a:extLst>
          </p:cNvPr>
          <p:cNvSpPr txBox="1">
            <a:spLocks/>
          </p:cNvSpPr>
          <p:nvPr/>
        </p:nvSpPr>
        <p:spPr>
          <a:xfrm>
            <a:off x="456143" y="1069143"/>
            <a:ext cx="4133876" cy="189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/>
              <a:t>Diffusion Tensor Imaging reconstruction</a:t>
            </a:r>
          </a:p>
        </p:txBody>
      </p:sp>
      <p:pic>
        <p:nvPicPr>
          <p:cNvPr id="3" name="Picture Placeholder 14" descr="A close-up of a brain&#10;&#10;Description automatically generated">
            <a:extLst>
              <a:ext uri="{FF2B5EF4-FFF2-40B4-BE49-F238E27FC236}">
                <a16:creationId xmlns:a16="http://schemas.microsoft.com/office/drawing/2014/main" id="{8C9E7CC8-99C7-88D2-88BA-9F78A4596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713" y="3100182"/>
            <a:ext cx="2034173" cy="2286000"/>
          </a:xfrm>
          <a:prstGeom prst="rect">
            <a:avLst/>
          </a:prstGeom>
        </p:spPr>
      </p:pic>
      <p:pic>
        <p:nvPicPr>
          <p:cNvPr id="4" name="Picture Placeholder 14">
            <a:extLst>
              <a:ext uri="{FF2B5EF4-FFF2-40B4-BE49-F238E27FC236}">
                <a16:creationId xmlns:a16="http://schemas.microsoft.com/office/drawing/2014/main" id="{0F6D1ED5-2873-DF2A-2F76-4BEBF19164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5615" y="3059727"/>
            <a:ext cx="2011053" cy="22600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Placeholder 14">
            <a:extLst>
              <a:ext uri="{FF2B5EF4-FFF2-40B4-BE49-F238E27FC236}">
                <a16:creationId xmlns:a16="http://schemas.microsoft.com/office/drawing/2014/main" id="{ED1FF4C1-D728-CE16-2EA3-BD6E3770B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0588" y="3059727"/>
            <a:ext cx="2034173" cy="22860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E058D89B-769E-880C-E2F4-ED16BCE5FA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"/>
          <a:stretch/>
        </p:blipFill>
        <p:spPr>
          <a:xfrm>
            <a:off x="7420049" y="3080753"/>
            <a:ext cx="1916568" cy="224702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009DC4-4117-74F4-D609-72C092D2B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308" y="2545024"/>
            <a:ext cx="1546989" cy="343061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dirty="0"/>
              <a:t>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D2E56C-3462-0B13-824A-50AD6915AA77}"/>
              </a:ext>
            </a:extLst>
          </p:cNvPr>
          <p:cNvSpPr txBox="1">
            <a:spLocks/>
          </p:cNvSpPr>
          <p:nvPr/>
        </p:nvSpPr>
        <p:spPr>
          <a:xfrm>
            <a:off x="2603297" y="2545024"/>
            <a:ext cx="2105135" cy="3430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RD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8C8126-D780-7D09-4468-F5CF9E3021D2}"/>
              </a:ext>
            </a:extLst>
          </p:cNvPr>
          <p:cNvSpPr txBox="1">
            <a:spLocks/>
          </p:cNvSpPr>
          <p:nvPr/>
        </p:nvSpPr>
        <p:spPr>
          <a:xfrm>
            <a:off x="7431191" y="2553058"/>
            <a:ext cx="1828800" cy="3430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FA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3C15FC9C-4E52-123A-FD30-4BDF9DDF3021}"/>
              </a:ext>
            </a:extLst>
          </p:cNvPr>
          <p:cNvSpPr txBox="1">
            <a:spLocks/>
          </p:cNvSpPr>
          <p:nvPr/>
        </p:nvSpPr>
        <p:spPr>
          <a:xfrm>
            <a:off x="5099237" y="2545024"/>
            <a:ext cx="1828800" cy="3430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B90EFA5-443A-9E9E-D1D3-E2ABFEF31FB2}"/>
              </a:ext>
            </a:extLst>
          </p:cNvPr>
          <p:cNvGrpSpPr/>
          <p:nvPr/>
        </p:nvGrpSpPr>
        <p:grpSpPr>
          <a:xfrm>
            <a:off x="377127" y="5426056"/>
            <a:ext cx="2041409" cy="1044172"/>
            <a:chOff x="-19425" y="1352987"/>
            <a:chExt cx="2041409" cy="1642942"/>
          </a:xfrm>
          <a:noFill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294202-F071-8BB5-1A4E-3C8FC336DFE7}"/>
                </a:ext>
              </a:extLst>
            </p:cNvPr>
            <p:cNvSpPr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174BBFD-DA9E-68B5-F8ED-4FDE9171DEA4}"/>
                </a:ext>
              </a:extLst>
            </p:cNvPr>
            <p:cNvSpPr txBox="1"/>
            <p:nvPr/>
          </p:nvSpPr>
          <p:spPr>
            <a:xfrm>
              <a:off x="-19425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4" tIns="198874" rIns="198874" bIns="1988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spc="50" baseline="0" dirty="0">
                  <a:solidFill>
                    <a:schemeClr val="tx1"/>
                  </a:solidFill>
                  <a:latin typeface="+mn-lt"/>
                </a:rPr>
                <a:t>Diffusivity along the fiber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36A296-0DBE-40DD-4A28-95A0B8153618}"/>
              </a:ext>
            </a:extLst>
          </p:cNvPr>
          <p:cNvGrpSpPr/>
          <p:nvPr/>
        </p:nvGrpSpPr>
        <p:grpSpPr>
          <a:xfrm>
            <a:off x="2555222" y="5426056"/>
            <a:ext cx="2107317" cy="1044172"/>
            <a:chOff x="8634" y="1352987"/>
            <a:chExt cx="2107317" cy="1642942"/>
          </a:xfrm>
          <a:noFill/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030DFD-2E98-A5FB-5EAC-CAE46065004D}"/>
                </a:ext>
              </a:extLst>
            </p:cNvPr>
            <p:cNvSpPr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352E5A-48F8-89D1-B739-0C42A217040A}"/>
                </a:ext>
              </a:extLst>
            </p:cNvPr>
            <p:cNvSpPr txBox="1"/>
            <p:nvPr/>
          </p:nvSpPr>
          <p:spPr>
            <a:xfrm>
              <a:off x="102601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4" tIns="198874" rIns="198874" bIns="1988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pc="50" dirty="0">
                  <a:solidFill>
                    <a:schemeClr val="tx1"/>
                  </a:solidFill>
                </a:rPr>
                <a:t>D</a:t>
              </a:r>
              <a:r>
                <a:rPr lang="en-US" kern="1200" spc="50" baseline="0" dirty="0">
                  <a:solidFill>
                    <a:schemeClr val="tx1"/>
                  </a:solidFill>
                  <a:latin typeface="+mn-lt"/>
                </a:rPr>
                <a:t>iffusivity </a:t>
              </a:r>
              <a:r>
                <a:rPr lang="en-CA" b="0" i="0" u="none" strike="noStrike" dirty="0">
                  <a:solidFill>
                    <a:schemeClr val="tx1"/>
                  </a:solidFill>
                  <a:effectLst/>
                  <a:latin typeface="Google Sans"/>
                </a:rPr>
                <a:t>⊥</a:t>
              </a:r>
              <a:r>
                <a:rPr lang="en-US" kern="1200" spc="50" baseline="0" dirty="0">
                  <a:solidFill>
                    <a:schemeClr val="tx1"/>
                  </a:solidFill>
                  <a:latin typeface="+mn-lt"/>
                </a:rPr>
                <a:t> to the fibers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F05D68C-82AB-93E4-E4CE-F17A9E4D5E47}"/>
              </a:ext>
            </a:extLst>
          </p:cNvPr>
          <p:cNvGrpSpPr/>
          <p:nvPr/>
        </p:nvGrpSpPr>
        <p:grpSpPr>
          <a:xfrm>
            <a:off x="4988477" y="5426056"/>
            <a:ext cx="2040767" cy="1044172"/>
            <a:chOff x="8634" y="1352987"/>
            <a:chExt cx="2040767" cy="1642942"/>
          </a:xfrm>
          <a:noFill/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C1E0A5-6CB5-EB59-F9D6-6719A14D1405}"/>
                </a:ext>
              </a:extLst>
            </p:cNvPr>
            <p:cNvSpPr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F92002-7326-B2F1-1ED9-2045B7AC653C}"/>
                </a:ext>
              </a:extLst>
            </p:cNvPr>
            <p:cNvSpPr txBox="1"/>
            <p:nvPr/>
          </p:nvSpPr>
          <p:spPr>
            <a:xfrm>
              <a:off x="36051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4" tIns="198874" rIns="198874" bIns="1988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pc="50" dirty="0">
                  <a:solidFill>
                    <a:schemeClr val="tx1"/>
                  </a:solidFill>
                </a:rPr>
                <a:t>M</a:t>
              </a:r>
              <a:r>
                <a:rPr lang="en-US" kern="1200" spc="50" baseline="0" dirty="0">
                  <a:solidFill>
                    <a:schemeClr val="tx1"/>
                  </a:solidFill>
                  <a:latin typeface="+mn-lt"/>
                </a:rPr>
                <a:t>ean diffusion </a:t>
              </a:r>
              <a:r>
                <a:rPr lang="en-US" spc="50" dirty="0">
                  <a:solidFill>
                    <a:schemeClr val="tx1"/>
                  </a:solidFill>
                </a:rPr>
                <a:t>in</a:t>
              </a:r>
              <a:r>
                <a:rPr lang="en-US" kern="1200" spc="50" baseline="0" dirty="0">
                  <a:solidFill>
                    <a:schemeClr val="tx1"/>
                  </a:solidFill>
                  <a:latin typeface="+mn-lt"/>
                </a:rPr>
                <a:t> all directions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C7E233-139F-D2E5-6FA5-6E0FE150891D}"/>
              </a:ext>
            </a:extLst>
          </p:cNvPr>
          <p:cNvGrpSpPr/>
          <p:nvPr/>
        </p:nvGrpSpPr>
        <p:grpSpPr>
          <a:xfrm>
            <a:off x="7431191" y="5434090"/>
            <a:ext cx="2050976" cy="1044172"/>
            <a:chOff x="8634" y="1352987"/>
            <a:chExt cx="2050976" cy="1642942"/>
          </a:xfrm>
          <a:noFill/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0BA666-EF92-F1C4-AEAD-1AAD05E39064}"/>
                </a:ext>
              </a:extLst>
            </p:cNvPr>
            <p:cNvSpPr/>
            <p:nvPr/>
          </p:nvSpPr>
          <p:spPr>
            <a:xfrm>
              <a:off x="8634" y="1352987"/>
              <a:ext cx="2013350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972F7C-9D2C-D50D-4F04-524FC55B34BF}"/>
                </a:ext>
              </a:extLst>
            </p:cNvPr>
            <p:cNvSpPr txBox="1"/>
            <p:nvPr/>
          </p:nvSpPr>
          <p:spPr>
            <a:xfrm>
              <a:off x="8634" y="1352987"/>
              <a:ext cx="2050976" cy="1642942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8874" tIns="198874" rIns="198874" bIns="198874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700" spc="50" dirty="0">
                  <a:solidFill>
                    <a:schemeClr val="tx1"/>
                  </a:solidFill>
                </a:rPr>
                <a:t>P</a:t>
              </a:r>
              <a:r>
                <a:rPr lang="en-US" sz="1700" kern="1200" spc="50" baseline="0" dirty="0">
                  <a:solidFill>
                    <a:schemeClr val="tx1"/>
                  </a:solidFill>
                  <a:latin typeface="+mn-lt"/>
                </a:rPr>
                <a:t>rimary fiber bundles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76B2EF-71E4-AE91-1B81-D9C0506945CA}"/>
              </a:ext>
            </a:extLst>
          </p:cNvPr>
          <p:cNvGrpSpPr/>
          <p:nvPr/>
        </p:nvGrpSpPr>
        <p:grpSpPr>
          <a:xfrm rot="6606714" flipH="1">
            <a:off x="6909994" y="-3104376"/>
            <a:ext cx="3877461" cy="7650643"/>
            <a:chOff x="6953250" y="-25401"/>
            <a:chExt cx="5238750" cy="690245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A40B64-B5B3-826D-40C0-479E53E7EA5A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0699882-AA5C-2918-5F94-E02B4156027C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6A49BE-49EC-0393-1BD1-A1B15AFC86E6}"/>
              </a:ext>
            </a:extLst>
          </p:cNvPr>
          <p:cNvSpPr txBox="1"/>
          <p:nvPr/>
        </p:nvSpPr>
        <p:spPr>
          <a:xfrm>
            <a:off x="28600" y="6546108"/>
            <a:ext cx="6131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* sub-CC00063AN06, 35.1 weeks (birth age), 35.7 weeks (scan age)</a:t>
            </a:r>
          </a:p>
        </p:txBody>
      </p:sp>
      <p:pic>
        <p:nvPicPr>
          <p:cNvPr id="14" name="Picture Placeholder 14">
            <a:extLst>
              <a:ext uri="{FF2B5EF4-FFF2-40B4-BE49-F238E27FC236}">
                <a16:creationId xmlns:a16="http://schemas.microsoft.com/office/drawing/2014/main" id="{957609E5-E5EA-208B-B4A1-E067DAFEC0B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3582" b="3582"/>
          <a:stretch/>
        </p:blipFill>
        <p:spPr>
          <a:xfrm>
            <a:off x="9776756" y="3140872"/>
            <a:ext cx="1916568" cy="224702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00F0D7-6135-5278-333D-62ABD537950E}"/>
              </a:ext>
            </a:extLst>
          </p:cNvPr>
          <p:cNvSpPr txBox="1">
            <a:spLocks/>
          </p:cNvSpPr>
          <p:nvPr/>
        </p:nvSpPr>
        <p:spPr>
          <a:xfrm>
            <a:off x="9854431" y="2553058"/>
            <a:ext cx="1828800" cy="3430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Colored FA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B7337A-3E02-42FD-8FB4-6360A498257A}"/>
              </a:ext>
            </a:extLst>
          </p:cNvPr>
          <p:cNvSpPr txBox="1"/>
          <p:nvPr/>
        </p:nvSpPr>
        <p:spPr>
          <a:xfrm>
            <a:off x="9749472" y="5426056"/>
            <a:ext cx="2050976" cy="10441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8874" tIns="198874" rIns="198874" bIns="198874" numCol="1" spcCol="1270" anchor="ctr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700" spc="50" dirty="0">
                <a:solidFill>
                  <a:schemeClr val="tx1"/>
                </a:solidFill>
              </a:rPr>
              <a:t>Diffusivity direction</a:t>
            </a:r>
            <a:endParaRPr lang="en-US" sz="1700" kern="1200" spc="50" baseline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4" name="Audio 43">
            <a:extLst>
              <a:ext uri="{FF2B5EF4-FFF2-40B4-BE49-F238E27FC236}">
                <a16:creationId xmlns:a16="http://schemas.microsoft.com/office/drawing/2014/main" id="{B9E2515E-2C0E-CAB9-26B3-B76A66C652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6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53"/>
    </mc:Choice>
    <mc:Fallback xmlns="">
      <p:transition spd="slow" advTm="33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8" grpId="0" build="p"/>
      <p:bldP spid="9" grpId="0"/>
      <p:bldP spid="10" grpId="0"/>
      <p:bldP spid="13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56447-34F0-83A1-ED66-081144078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CEA94B-CE01-A350-07B4-21E2D410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42" y="136523"/>
            <a:ext cx="7383991" cy="760939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Method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DA729A1-87CC-02DD-3443-2D2DC198696D}"/>
              </a:ext>
            </a:extLst>
          </p:cNvPr>
          <p:cNvSpPr txBox="1">
            <a:spLocks/>
          </p:cNvSpPr>
          <p:nvPr/>
        </p:nvSpPr>
        <p:spPr>
          <a:xfrm>
            <a:off x="7116870" y="2401023"/>
            <a:ext cx="2317707" cy="343061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Cortical gray matter</a:t>
            </a:r>
          </a:p>
        </p:txBody>
      </p:sp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B97EC549-8ECA-FC15-CA62-0EE91B710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998" y="2299999"/>
            <a:ext cx="3257292" cy="36605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297DFD4-6DA9-97AD-A0E9-3D22E5F85BF1}"/>
              </a:ext>
            </a:extLst>
          </p:cNvPr>
          <p:cNvSpPr txBox="1">
            <a:spLocks/>
          </p:cNvSpPr>
          <p:nvPr/>
        </p:nvSpPr>
        <p:spPr>
          <a:xfrm>
            <a:off x="7060292" y="3541239"/>
            <a:ext cx="2317707" cy="343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White Matter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EA846EE-B001-EC50-61C8-621E8BF886C3}"/>
              </a:ext>
            </a:extLst>
          </p:cNvPr>
          <p:cNvSpPr txBox="1">
            <a:spLocks/>
          </p:cNvSpPr>
          <p:nvPr/>
        </p:nvSpPr>
        <p:spPr>
          <a:xfrm>
            <a:off x="6846365" y="4533950"/>
            <a:ext cx="2317707" cy="343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spc="151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Deep gray matter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B1DE22D-4F8C-7391-E710-29B8E9D74975}"/>
              </a:ext>
            </a:extLst>
          </p:cNvPr>
          <p:cNvSpPr/>
          <p:nvPr/>
        </p:nvSpPr>
        <p:spPr>
          <a:xfrm>
            <a:off x="6458178" y="2411620"/>
            <a:ext cx="388188" cy="416943"/>
          </a:xfrm>
          <a:prstGeom prst="ellipse">
            <a:avLst/>
          </a:prstGeom>
          <a:solidFill>
            <a:srgbClr val="007E2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94997"/>
              </a:solidFill>
              <a:highlight>
                <a:srgbClr val="00FF00"/>
              </a:highlight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D0EA20-45AF-4E7C-7B59-414ECAA66F7D}"/>
              </a:ext>
            </a:extLst>
          </p:cNvPr>
          <p:cNvSpPr/>
          <p:nvPr/>
        </p:nvSpPr>
        <p:spPr>
          <a:xfrm>
            <a:off x="6458177" y="3504299"/>
            <a:ext cx="388188" cy="416943"/>
          </a:xfrm>
          <a:prstGeom prst="ellipse">
            <a:avLst/>
          </a:prstGeom>
          <a:solidFill>
            <a:srgbClr val="4949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94997"/>
              </a:solidFill>
              <a:highlight>
                <a:srgbClr val="00FF00"/>
              </a:highlight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id="{7A569EC6-7E35-ECDD-E9D0-D9E9D332CF92}"/>
              </a:ext>
            </a:extLst>
          </p:cNvPr>
          <p:cNvSpPr/>
          <p:nvPr/>
        </p:nvSpPr>
        <p:spPr>
          <a:xfrm>
            <a:off x="6512309" y="4469767"/>
            <a:ext cx="388188" cy="416943"/>
          </a:xfrm>
          <a:prstGeom prst="ellipse">
            <a:avLst/>
          </a:prstGeom>
          <a:solidFill>
            <a:srgbClr val="80797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94997"/>
              </a:solidFill>
              <a:highlight>
                <a:srgbClr val="00FF00"/>
              </a:highligh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40141D-4322-34C7-3F8B-01852D2B386B}"/>
              </a:ext>
            </a:extLst>
          </p:cNvPr>
          <p:cNvGrpSpPr/>
          <p:nvPr/>
        </p:nvGrpSpPr>
        <p:grpSpPr>
          <a:xfrm rot="6606714" flipH="1">
            <a:off x="6665625" y="-3167704"/>
            <a:ext cx="3877461" cy="7650643"/>
            <a:chOff x="6953250" y="-25401"/>
            <a:chExt cx="5238750" cy="6902451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16FFA15-5CBB-59A4-48D4-E79B16B6D9C9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1E0EB09-C1F1-103E-178D-12F6BEB32654}"/>
                </a:ext>
              </a:extLst>
            </p:cNvPr>
            <p:cNvCxnSpPr/>
            <p:nvPr userDrawn="1"/>
          </p:nvCxnSpPr>
          <p:spPr>
            <a:xfrm flipH="1">
              <a:off x="6953250" y="-25401"/>
              <a:ext cx="3790950" cy="69024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8955CDB-C586-311C-552F-0938ACE093D5}"/>
              </a:ext>
            </a:extLst>
          </p:cNvPr>
          <p:cNvSpPr txBox="1">
            <a:spLocks/>
          </p:cNvSpPr>
          <p:nvPr/>
        </p:nvSpPr>
        <p:spPr>
          <a:xfrm>
            <a:off x="456142" y="992649"/>
            <a:ext cx="5085313" cy="18974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51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dirty="0"/>
              <a:t>Region of interests (ROIs)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2C8F57-988C-4A8E-DCCF-8114096980E5}"/>
              </a:ext>
            </a:extLst>
          </p:cNvPr>
          <p:cNvSpPr txBox="1"/>
          <p:nvPr/>
        </p:nvSpPr>
        <p:spPr>
          <a:xfrm>
            <a:off x="28600" y="6546108"/>
            <a:ext cx="2266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* </a:t>
            </a:r>
            <a:r>
              <a:rPr lang="en-US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dHCP</a:t>
            </a:r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atlas, 36 weeks</a:t>
            </a:r>
          </a:p>
        </p:txBody>
      </p:sp>
      <p:pic>
        <p:nvPicPr>
          <p:cNvPr id="39" name="Audio 38">
            <a:extLst>
              <a:ext uri="{FF2B5EF4-FFF2-40B4-BE49-F238E27FC236}">
                <a16:creationId xmlns:a16="http://schemas.microsoft.com/office/drawing/2014/main" id="{0E4AF1B2-6070-B20F-3C70-F4F13CD86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8|4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.7|5.2|3.7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29.5|2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heme/theme1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D5826B4-4DD2-4A9B-8D6D-E91CF9C231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C6F004-8F9D-4F40-8394-6C4C67F709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C7F809-A434-4A8D-A127-1C50C2DB3890}">
  <ds:schemaRefs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230e9df3-be65-4c73-a93b-d1236ebd677e"/>
    <ds:schemaRef ds:uri="http://schemas.microsoft.com/office/2006/documentManagement/types"/>
    <ds:schemaRef ds:uri="http://schemas.microsoft.com/sharepoint/v3"/>
    <ds:schemaRef ds:uri="16c05727-aa75-4e4a-9b5f-8a80a1165891"/>
    <ds:schemaRef ds:uri="71af3243-3dd4-4a8d-8c0d-dd76da1f02a5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712</Words>
  <Application>Microsoft Office PowerPoint</Application>
  <PresentationFormat>Widescreen</PresentationFormat>
  <Paragraphs>157</Paragraphs>
  <Slides>17</Slides>
  <Notes>11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Introduction</vt:lpstr>
      <vt:lpstr>Introduction</vt:lpstr>
      <vt:lpstr>Goal</vt:lpstr>
      <vt:lpstr>Hypothesis</vt:lpstr>
      <vt:lpstr>Method</vt:lpstr>
      <vt:lpstr>Method</vt:lpstr>
      <vt:lpstr>Method</vt:lpstr>
      <vt:lpstr>Method</vt:lpstr>
      <vt:lpstr>Results</vt:lpstr>
      <vt:lpstr>Results</vt:lpstr>
      <vt:lpstr>Results</vt:lpstr>
      <vt:lpstr>Conclusion</vt:lpstr>
      <vt:lpstr>Acknowledgements</vt:lpstr>
      <vt:lpstr>References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/>
  <cp:lastModifiedBy/>
  <cp:revision>365</cp:revision>
  <dcterms:created xsi:type="dcterms:W3CDTF">2021-05-30T14:07:31Z</dcterms:created>
  <dcterms:modified xsi:type="dcterms:W3CDTF">2023-08-23T21:43:27Z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